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7"/>
  </p:notesMasterIdLst>
  <p:handoutMasterIdLst>
    <p:handoutMasterId r:id="rId38"/>
  </p:handoutMasterIdLst>
  <p:sldIdLst>
    <p:sldId id="260" r:id="rId2"/>
    <p:sldId id="265" r:id="rId3"/>
    <p:sldId id="261" r:id="rId4"/>
    <p:sldId id="293" r:id="rId5"/>
    <p:sldId id="294" r:id="rId6"/>
    <p:sldId id="262" r:id="rId7"/>
    <p:sldId id="292"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10" r:id="rId23"/>
    <p:sldId id="309"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3" charset="0"/>
        <a:ea typeface="MS PGothic" pitchFamily="34" charset="-128"/>
        <a:cs typeface="+mn-cs"/>
      </a:defRPr>
    </a:lvl5pPr>
    <a:lvl6pPr marL="2286000" algn="l" defTabSz="914400" rtl="0" eaLnBrk="1" latinLnBrk="0" hangingPunct="1">
      <a:defRPr sz="2400" kern="1200">
        <a:solidFill>
          <a:schemeClr val="tx1"/>
        </a:solidFill>
        <a:latin typeface="Times" pitchFamily="3" charset="0"/>
        <a:ea typeface="MS PGothic" pitchFamily="34" charset="-128"/>
        <a:cs typeface="+mn-cs"/>
      </a:defRPr>
    </a:lvl6pPr>
    <a:lvl7pPr marL="2743200" algn="l" defTabSz="914400" rtl="0" eaLnBrk="1" latinLnBrk="0" hangingPunct="1">
      <a:defRPr sz="2400" kern="1200">
        <a:solidFill>
          <a:schemeClr val="tx1"/>
        </a:solidFill>
        <a:latin typeface="Times" pitchFamily="3" charset="0"/>
        <a:ea typeface="MS PGothic" pitchFamily="34" charset="-128"/>
        <a:cs typeface="+mn-cs"/>
      </a:defRPr>
    </a:lvl7pPr>
    <a:lvl8pPr marL="3200400" algn="l" defTabSz="914400" rtl="0" eaLnBrk="1" latinLnBrk="0" hangingPunct="1">
      <a:defRPr sz="2400" kern="1200">
        <a:solidFill>
          <a:schemeClr val="tx1"/>
        </a:solidFill>
        <a:latin typeface="Times" pitchFamily="3" charset="0"/>
        <a:ea typeface="MS PGothic" pitchFamily="34" charset="-128"/>
        <a:cs typeface="+mn-cs"/>
      </a:defRPr>
    </a:lvl8pPr>
    <a:lvl9pPr marL="3657600" algn="l" defTabSz="914400" rtl="0" eaLnBrk="1" latinLnBrk="0" hangingPunct="1">
      <a:defRPr sz="2400" kern="1200">
        <a:solidFill>
          <a:schemeClr val="tx1"/>
        </a:solidFill>
        <a:latin typeface="Times" pitchFamily="3"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0183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1652" autoAdjust="0"/>
  </p:normalViewPr>
  <p:slideViewPr>
    <p:cSldViewPr>
      <p:cViewPr>
        <p:scale>
          <a:sx n="75" d="100"/>
          <a:sy n="75" d="100"/>
        </p:scale>
        <p:origin x="-1026" y="-6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charset="0"/>
                <a:ea typeface="ＭＳ Ｐゴシック" charset="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31FC0BD4-4065-4511-BC10-9FDF067487A1}" type="datetimeFigureOut">
              <a:rPr lang="en-US"/>
              <a:pPr>
                <a:defRPr/>
              </a:pPr>
              <a:t>9/5/2019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charset="0"/>
                <a:ea typeface="ＭＳ Ｐゴシック" charset="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1C819172-0E77-4709-B978-DDD009E446B1}" type="slidenum">
              <a:rPr lang="en-US"/>
              <a:pPr>
                <a:defRPr/>
              </a:pPr>
              <a:t>‹#›</a:t>
            </a:fld>
            <a:endParaRPr lang="en-US"/>
          </a:p>
        </p:txBody>
      </p:sp>
    </p:spTree>
    <p:extLst>
      <p:ext uri="{BB962C8B-B14F-4D97-AF65-F5344CB8AC3E}">
        <p14:creationId xmlns:p14="http://schemas.microsoft.com/office/powerpoint/2010/main" val="5586757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a:latin typeface="Times" charset="0"/>
                <a:ea typeface="ＭＳ Ｐゴシック" charset="0"/>
                <a:cs typeface="+mn-cs"/>
              </a:defRPr>
            </a:lvl1pPr>
          </a:lstStyle>
          <a:p>
            <a:pPr>
              <a:defRPr/>
            </a:pPr>
            <a:endParaRPr lang="en-US"/>
          </a:p>
        </p:txBody>
      </p:sp>
      <p:sp>
        <p:nvSpPr>
          <p:cNvPr id="2560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Times" charset="0"/>
                <a:ea typeface="ＭＳ Ｐゴシック" charset="0"/>
                <a:cs typeface="+mn-cs"/>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a:extLst>
        </p:spPr>
      </p:sp>
      <p:sp>
        <p:nvSpPr>
          <p:cNvPr id="2560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Times" charset="0"/>
                <a:ea typeface="ＭＳ Ｐゴシック" charset="0"/>
                <a:cs typeface="+mn-cs"/>
              </a:defRPr>
            </a:lvl1pPr>
          </a:lstStyle>
          <a:p>
            <a:pPr>
              <a:defRPr/>
            </a:pPr>
            <a:endParaRPr lang="en-US"/>
          </a:p>
        </p:txBody>
      </p:sp>
      <p:sp>
        <p:nvSpPr>
          <p:cNvPr id="2560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52D0400-E536-49C0-8EE9-A1BEB2B9A743}" type="slidenum">
              <a:rPr lang="en-US"/>
              <a:pPr>
                <a:defRPr/>
              </a:pPr>
              <a:t>‹#›</a:t>
            </a:fld>
            <a:endParaRPr lang="en-US"/>
          </a:p>
        </p:txBody>
      </p:sp>
    </p:spTree>
    <p:extLst>
      <p:ext uri="{BB962C8B-B14F-4D97-AF65-F5344CB8AC3E}">
        <p14:creationId xmlns:p14="http://schemas.microsoft.com/office/powerpoint/2010/main" val="37490702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i="1" kern="1200" dirty="0" smtClean="0">
                <a:solidFill>
                  <a:schemeClr val="tx1"/>
                </a:solidFill>
                <a:effectLst/>
                <a:latin typeface="Times" charset="0"/>
                <a:ea typeface="MS PGothic" pitchFamily="34" charset="-128"/>
                <a:cs typeface="MS PGothic" charset="0"/>
              </a:rPr>
              <a:t>Summarise key points and the application at organisation and practitioner level</a:t>
            </a:r>
            <a:r>
              <a:rPr lang="en-GB" sz="1200" kern="1200" dirty="0" smtClean="0">
                <a:solidFill>
                  <a:schemeClr val="tx1"/>
                </a:solidFill>
                <a:effectLst/>
                <a:latin typeface="Times" charset="0"/>
                <a:ea typeface="MS PGothic" pitchFamily="34" charset="-128"/>
                <a:cs typeface="MS PGothic" charset="0"/>
              </a:rPr>
              <a:t>  </a:t>
            </a:r>
            <a:br>
              <a:rPr lang="en-GB" sz="1200" kern="1200" dirty="0" smtClean="0">
                <a:solidFill>
                  <a:schemeClr val="tx1"/>
                </a:solidFill>
                <a:effectLst/>
                <a:latin typeface="Times" charset="0"/>
                <a:ea typeface="MS PGothic" pitchFamily="34" charset="-128"/>
                <a:cs typeface="MS PGothic" charset="0"/>
              </a:rPr>
            </a:br>
            <a:r>
              <a:rPr lang="en-GB" sz="1200" i="1" kern="1200" dirty="0" smtClean="0">
                <a:solidFill>
                  <a:schemeClr val="tx1"/>
                </a:solidFill>
                <a:effectLst/>
                <a:latin typeface="Times" charset="0"/>
                <a:ea typeface="MS PGothic" pitchFamily="34" charset="-128"/>
                <a:cs typeface="MS PGothic" charset="0"/>
              </a:rPr>
              <a:t>Who are the most vulnerable/at risk </a:t>
            </a:r>
            <a:r>
              <a:rPr lang="en-US" sz="1200" i="1" kern="1200" dirty="0" smtClean="0">
                <a:solidFill>
                  <a:schemeClr val="tx1"/>
                </a:solidFill>
                <a:effectLst/>
                <a:latin typeface="Times" charset="0"/>
                <a:ea typeface="MS PGothic" pitchFamily="34" charset="-128"/>
                <a:cs typeface="MS PGothic" charset="0"/>
              </a:rPr>
              <a:t>of inappropriate polypharmacy in primary and secondary care</a:t>
            </a:r>
            <a:r>
              <a:rPr lang="en-GB" sz="1200" kern="1200" dirty="0" smtClean="0">
                <a:solidFill>
                  <a:schemeClr val="tx1"/>
                </a:solidFill>
                <a:effectLst/>
                <a:latin typeface="Times" charset="0"/>
                <a:ea typeface="MS PGothic" pitchFamily="34" charset="-128"/>
                <a:cs typeface="MS PGothic" charset="0"/>
              </a:rPr>
              <a:t/>
            </a:r>
            <a:br>
              <a:rPr lang="en-GB" sz="1200" kern="1200" dirty="0" smtClean="0">
                <a:solidFill>
                  <a:schemeClr val="tx1"/>
                </a:solidFill>
                <a:effectLst/>
                <a:latin typeface="Times" charset="0"/>
                <a:ea typeface="MS PGothic" pitchFamily="34" charset="-128"/>
                <a:cs typeface="MS PGothic" charset="0"/>
              </a:rPr>
            </a:br>
            <a:r>
              <a:rPr lang="en-US" sz="1200" i="1" kern="1200" dirty="0" smtClean="0">
                <a:solidFill>
                  <a:schemeClr val="tx1"/>
                </a:solidFill>
                <a:effectLst/>
                <a:latin typeface="Times" charset="0"/>
                <a:ea typeface="MS PGothic" pitchFamily="34" charset="-128"/>
                <a:cs typeface="MS PGothic" charset="0"/>
              </a:rPr>
              <a:t>How do we identify those at the highest risk/easiest group for the most gain </a:t>
            </a:r>
            <a:r>
              <a:rPr lang="en-GB" sz="1200" kern="1200" dirty="0" smtClean="0">
                <a:solidFill>
                  <a:schemeClr val="tx1"/>
                </a:solidFill>
                <a:effectLst/>
                <a:latin typeface="Times" charset="0"/>
                <a:ea typeface="MS PGothic" pitchFamily="34" charset="-128"/>
                <a:cs typeface="MS PGothic" charset="0"/>
              </a:rPr>
              <a:t/>
            </a:r>
            <a:br>
              <a:rPr lang="en-GB" sz="1200" kern="1200" dirty="0" smtClean="0">
                <a:solidFill>
                  <a:schemeClr val="tx1"/>
                </a:solidFill>
                <a:effectLst/>
                <a:latin typeface="Times" charset="0"/>
                <a:ea typeface="MS PGothic" pitchFamily="34" charset="-128"/>
                <a:cs typeface="MS PGothic" charset="0"/>
              </a:rPr>
            </a:br>
            <a:r>
              <a:rPr lang="en-GB" sz="1200" i="1" kern="1200" dirty="0" smtClean="0">
                <a:solidFill>
                  <a:schemeClr val="tx1"/>
                </a:solidFill>
                <a:effectLst/>
                <a:latin typeface="Times" charset="0"/>
                <a:ea typeface="MS PGothic" pitchFamily="34" charset="-128"/>
                <a:cs typeface="MS PGothic" charset="0"/>
              </a:rPr>
              <a:t>How do we measure and evaluate outcomes- would be great if we have some evidence for tangible outcomes, not just proxy measures like reduced number of drugs</a:t>
            </a:r>
            <a:r>
              <a:rPr lang="en-GB" sz="1200" kern="1200" dirty="0" smtClean="0">
                <a:solidFill>
                  <a:schemeClr val="tx1"/>
                </a:solidFill>
                <a:effectLst/>
                <a:latin typeface="Times" charset="0"/>
                <a:ea typeface="MS PGothic" pitchFamily="34" charset="-128"/>
                <a:cs typeface="MS PGothic" charset="0"/>
              </a:rPr>
              <a:t>  </a:t>
            </a:r>
          </a:p>
        </p:txBody>
      </p:sp>
      <p:sp>
        <p:nvSpPr>
          <p:cNvPr id="4" name="Slide Number Placeholder 3"/>
          <p:cNvSpPr>
            <a:spLocks noGrp="1"/>
          </p:cNvSpPr>
          <p:nvPr>
            <p:ph type="sldNum" sz="quarter" idx="10"/>
          </p:nvPr>
        </p:nvSpPr>
        <p:spPr/>
        <p:txBody>
          <a:bodyPr/>
          <a:lstStyle/>
          <a:p>
            <a:pPr>
              <a:defRPr/>
            </a:pPr>
            <a:fld id="{752D0400-E536-49C0-8EE9-A1BEB2B9A743}" type="slidenum">
              <a:rPr lang="en-US" smtClean="0"/>
              <a:pPr>
                <a:defRPr/>
              </a:pPr>
              <a:t>3</a:t>
            </a:fld>
            <a:endParaRPr lang="en-US"/>
          </a:p>
        </p:txBody>
      </p:sp>
    </p:spTree>
    <p:extLst>
      <p:ext uri="{BB962C8B-B14F-4D97-AF65-F5344CB8AC3E}">
        <p14:creationId xmlns:p14="http://schemas.microsoft.com/office/powerpoint/2010/main" val="1809857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endParaRPr lang="en-US" altLang="en-US"/>
          </a:p>
        </p:txBody>
      </p:sp>
      <p:pic>
        <p:nvPicPr>
          <p:cNvPr id="3" name="Picture 11" descr="SPS Logo_Icon_Main.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3088" y="2133600"/>
            <a:ext cx="4822825"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bwMode="auto">
          <a:xfrm>
            <a:off x="395288" y="6308725"/>
            <a:ext cx="6337300" cy="0"/>
          </a:xfrm>
          <a:prstGeom prst="line">
            <a:avLst/>
          </a:prstGeom>
          <a:solidFill>
            <a:schemeClr val="accent1"/>
          </a:solidFill>
          <a:ln w="19050" cap="flat" cmpd="sng" algn="ctr">
            <a:solidFill>
              <a:srgbClr val="0183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TextBox 13"/>
          <p:cNvSpPr txBox="1">
            <a:spLocks noChangeArrowheads="1"/>
          </p:cNvSpPr>
          <p:nvPr userDrawn="1"/>
        </p:nvSpPr>
        <p:spPr bwMode="auto">
          <a:xfrm>
            <a:off x="323850" y="6308725"/>
            <a:ext cx="403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MS PGothic" charset="0"/>
                <a:cs typeface="MS PGothic" charset="0"/>
              </a:defRPr>
            </a:lvl1pPr>
            <a:lvl2pPr marL="742950" indent="-285750">
              <a:defRPr sz="2400">
                <a:solidFill>
                  <a:schemeClr val="tx1"/>
                </a:solidFill>
                <a:latin typeface="Times" charset="0"/>
                <a:ea typeface="MS PGothic" charset="0"/>
                <a:cs typeface="MS PGothic" charset="0"/>
              </a:defRPr>
            </a:lvl2pPr>
            <a:lvl3pPr marL="1143000" indent="-228600">
              <a:defRPr sz="2400">
                <a:solidFill>
                  <a:schemeClr val="tx1"/>
                </a:solidFill>
                <a:latin typeface="Times" charset="0"/>
                <a:ea typeface="MS PGothic" charset="0"/>
                <a:cs typeface="MS PGothic" charset="0"/>
              </a:defRPr>
            </a:lvl3pPr>
            <a:lvl4pPr marL="1600200" indent="-228600">
              <a:defRPr sz="2400">
                <a:solidFill>
                  <a:schemeClr val="tx1"/>
                </a:solidFill>
                <a:latin typeface="Times" charset="0"/>
                <a:ea typeface="MS PGothic" charset="0"/>
                <a:cs typeface="MS PGothic" charset="0"/>
              </a:defRPr>
            </a:lvl4pPr>
            <a:lvl5pPr marL="2057400" indent="-228600">
              <a:defRPr sz="2400">
                <a:solidFill>
                  <a:schemeClr val="tx1"/>
                </a:solidFill>
                <a:latin typeface="Times"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charset="0"/>
                <a:ea typeface="MS PGothic" charset="0"/>
                <a:cs typeface="MS PGothic" charset="0"/>
              </a:defRPr>
            </a:lvl9pPr>
          </a:lstStyle>
          <a:p>
            <a:pPr>
              <a:defRPr/>
            </a:pPr>
            <a:r>
              <a:rPr lang="en-US" sz="1800" b="1" dirty="0" err="1" smtClean="0">
                <a:solidFill>
                  <a:srgbClr val="01833E"/>
                </a:solidFill>
                <a:latin typeface="Arial" charset="0"/>
                <a:cs typeface="Arial" charset="0"/>
              </a:rPr>
              <a:t>www.sps.nhs.uk</a:t>
            </a:r>
            <a:endParaRPr lang="en-US" sz="1800" b="1" dirty="0" smtClean="0">
              <a:solidFill>
                <a:srgbClr val="01833E"/>
              </a:solidFill>
              <a:latin typeface="Arial" charset="0"/>
              <a:cs typeface="Arial" charset="0"/>
            </a:endParaRPr>
          </a:p>
        </p:txBody>
      </p:sp>
      <p:pic>
        <p:nvPicPr>
          <p:cNvPr id="6" name="Picture 11" descr="SPS Logo Horizontal RGB.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850" y="260350"/>
            <a:ext cx="2376488"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NHS-CMYK.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893050" y="260350"/>
            <a:ext cx="8842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userDrawn="1"/>
        </p:nvSpPr>
        <p:spPr bwMode="auto">
          <a:xfrm>
            <a:off x="323850" y="4868863"/>
            <a:ext cx="3887788" cy="145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MS PGothic" charset="0"/>
                <a:cs typeface="MS PGothic" charset="0"/>
              </a:defRPr>
            </a:lvl1pPr>
            <a:lvl2pPr marL="742950" indent="-285750">
              <a:defRPr sz="2400">
                <a:solidFill>
                  <a:schemeClr val="tx1"/>
                </a:solidFill>
                <a:latin typeface="Times" charset="0"/>
                <a:ea typeface="MS PGothic" charset="0"/>
                <a:cs typeface="MS PGothic" charset="0"/>
              </a:defRPr>
            </a:lvl2pPr>
            <a:lvl3pPr marL="1143000" indent="-228600">
              <a:defRPr sz="2400">
                <a:solidFill>
                  <a:schemeClr val="tx1"/>
                </a:solidFill>
                <a:latin typeface="Times" charset="0"/>
                <a:ea typeface="MS PGothic" charset="0"/>
                <a:cs typeface="MS PGothic" charset="0"/>
              </a:defRPr>
            </a:lvl3pPr>
            <a:lvl4pPr marL="1600200" indent="-228600">
              <a:defRPr sz="2400">
                <a:solidFill>
                  <a:schemeClr val="tx1"/>
                </a:solidFill>
                <a:latin typeface="Times" charset="0"/>
                <a:ea typeface="MS PGothic" charset="0"/>
                <a:cs typeface="MS PGothic" charset="0"/>
              </a:defRPr>
            </a:lvl4pPr>
            <a:lvl5pPr marL="2057400" indent="-228600">
              <a:defRPr sz="2400">
                <a:solidFill>
                  <a:schemeClr val="tx1"/>
                </a:solidFill>
                <a:latin typeface="Times"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charset="0"/>
                <a:ea typeface="MS PGothic" charset="0"/>
                <a:cs typeface="MS PGothic" charset="0"/>
              </a:defRPr>
            </a:lvl9pPr>
          </a:lstStyle>
          <a:p>
            <a:pPr>
              <a:defRPr/>
            </a:pPr>
            <a:r>
              <a:rPr lang="en-US" b="1" dirty="0" smtClean="0">
                <a:solidFill>
                  <a:srgbClr val="01833E"/>
                </a:solidFill>
                <a:latin typeface="Arial" charset="0"/>
                <a:cs typeface="Arial" charset="0"/>
              </a:rPr>
              <a:t>The first stop </a:t>
            </a:r>
            <a:br>
              <a:rPr lang="en-US" b="1" dirty="0" smtClean="0">
                <a:solidFill>
                  <a:srgbClr val="01833E"/>
                </a:solidFill>
                <a:latin typeface="Arial" charset="0"/>
                <a:cs typeface="Arial" charset="0"/>
              </a:rPr>
            </a:br>
            <a:r>
              <a:rPr lang="en-US" b="1" dirty="0" smtClean="0">
                <a:solidFill>
                  <a:srgbClr val="01833E"/>
                </a:solidFill>
                <a:latin typeface="Arial" charset="0"/>
                <a:cs typeface="Arial" charset="0"/>
              </a:rPr>
              <a:t>for professional medicines advice</a:t>
            </a:r>
          </a:p>
        </p:txBody>
      </p:sp>
    </p:spTree>
    <p:extLst>
      <p:ext uri="{BB962C8B-B14F-4D97-AF65-F5344CB8AC3E}">
        <p14:creationId xmlns:p14="http://schemas.microsoft.com/office/powerpoint/2010/main" val="236724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08912" cy="609600"/>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rot="16200000">
            <a:off x="2505050" y="76622"/>
            <a:ext cx="4123184" cy="821962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EE76AA9A-93D8-4B07-B9A3-0692FFE99492}" type="datetime1">
              <a:rPr lang="en-GB"/>
              <a:pPr>
                <a:defRPr/>
              </a:pPr>
              <a:t>05/09/2019</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046625DF-D97D-45A4-97FB-16109E354966}" type="slidenum">
              <a:rPr lang="en-US"/>
              <a:pPr>
                <a:defRPr/>
              </a:pPr>
              <a:t>‹#›</a:t>
            </a:fld>
            <a:endParaRPr lang="en-US"/>
          </a:p>
        </p:txBody>
      </p:sp>
    </p:spTree>
    <p:extLst>
      <p:ext uri="{BB962C8B-B14F-4D97-AF65-F5344CB8AC3E}">
        <p14:creationId xmlns:p14="http://schemas.microsoft.com/office/powerpoint/2010/main" val="3750260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rot="16200000">
            <a:off x="2411760" y="-99392"/>
            <a:ext cx="4320480" cy="82089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4FA9DB1A-9F5D-40DA-8644-4943278B0583}" type="datetime1">
              <a:rPr lang="en-GB"/>
              <a:pPr>
                <a:defRPr/>
              </a:pPr>
              <a:t>05/09/2019</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2F9139D2-0E51-4DDE-B680-6583F9108A70}" type="slidenum">
              <a:rPr lang="en-US"/>
              <a:pPr>
                <a:defRPr/>
              </a:pPr>
              <a:t>‹#›</a:t>
            </a:fld>
            <a:endParaRPr lang="en-US"/>
          </a:p>
        </p:txBody>
      </p:sp>
    </p:spTree>
    <p:extLst>
      <p:ext uri="{BB962C8B-B14F-4D97-AF65-F5344CB8AC3E}">
        <p14:creationId xmlns:p14="http://schemas.microsoft.com/office/powerpoint/2010/main" val="1195483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6096000" cy="609600"/>
          </a:xfrm>
          <a:prstGeom prst="rect">
            <a:avLst/>
          </a:prstGeom>
        </p:spPr>
        <p:txBody>
          <a:bodyPr/>
          <a:lstStyle/>
          <a:p>
            <a:r>
              <a:rPr lang="en-US" smtClean="0"/>
              <a:t>Click to edit Master title style</a:t>
            </a:r>
            <a:endParaRPr lang="en-US" dirty="0"/>
          </a:p>
        </p:txBody>
      </p:sp>
      <p:sp>
        <p:nvSpPr>
          <p:cNvPr id="3" name="Chart Placeholder 2"/>
          <p:cNvSpPr>
            <a:spLocks noGrp="1"/>
          </p:cNvSpPr>
          <p:nvPr>
            <p:ph type="chart" idx="1"/>
          </p:nvPr>
        </p:nvSpPr>
        <p:spPr>
          <a:xfrm>
            <a:off x="304800" y="1905000"/>
            <a:ext cx="8382000" cy="4191000"/>
          </a:xfrm>
          <a:prstGeom prst="rect">
            <a:avLst/>
          </a:prstGeom>
        </p:spPr>
        <p:txBody>
          <a:bodyPr/>
          <a:lstStyle/>
          <a:p>
            <a:pPr lvl="0"/>
            <a:r>
              <a:rPr lang="en-US" noProof="0" smtClean="0"/>
              <a:t>Click icon to add chart</a:t>
            </a:r>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5EF0502A-CFB1-47F1-B191-043B7EAECFDD}" type="datetime1">
              <a:rPr lang="en-GB"/>
              <a:pPr>
                <a:defRPr/>
              </a:pPr>
              <a:t>05/09/2019</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3EBD2825-776C-46A7-A310-98C399E4A419}" type="slidenum">
              <a:rPr lang="en-US"/>
              <a:pPr>
                <a:defRPr/>
              </a:pPr>
              <a:t>‹#›</a:t>
            </a:fld>
            <a:endParaRPr lang="en-US"/>
          </a:p>
        </p:txBody>
      </p:sp>
    </p:spTree>
    <p:extLst>
      <p:ext uri="{BB962C8B-B14F-4D97-AF65-F5344CB8AC3E}">
        <p14:creationId xmlns:p14="http://schemas.microsoft.com/office/powerpoint/2010/main" val="2841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382000" cy="4191000"/>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3924300" y="6381750"/>
            <a:ext cx="2286000" cy="323850"/>
          </a:xfrm>
        </p:spPr>
        <p:txBody>
          <a:bodyPr/>
          <a:lstStyle>
            <a:lvl1pPr>
              <a:defRPr smtClean="0">
                <a:solidFill>
                  <a:schemeClr val="accent1"/>
                </a:solidFill>
              </a:defRPr>
            </a:lvl1pPr>
          </a:lstStyle>
          <a:p>
            <a:pPr>
              <a:defRPr/>
            </a:pPr>
            <a:fld id="{F46B89DA-4813-41F5-A106-75D11E7A1D7D}" type="datetime1">
              <a:rPr lang="en-GB"/>
              <a:pPr>
                <a:defRPr/>
              </a:pPr>
              <a:t>05/09/2019</a:t>
            </a:fld>
            <a:endParaRPr lang="en-US"/>
          </a:p>
        </p:txBody>
      </p:sp>
      <p:sp>
        <p:nvSpPr>
          <p:cNvPr id="5" name="Rectangle 4"/>
          <p:cNvSpPr>
            <a:spLocks noGrp="1" noChangeArrowheads="1"/>
          </p:cNvSpPr>
          <p:nvPr>
            <p:ph type="sldNum" sz="quarter" idx="11"/>
          </p:nvPr>
        </p:nvSpPr>
        <p:spPr/>
        <p:txBody>
          <a:bodyPr/>
          <a:lstStyle>
            <a:lvl1pPr>
              <a:defRPr smtClean="0"/>
            </a:lvl1pPr>
          </a:lstStyle>
          <a:p>
            <a:pPr>
              <a:defRPr/>
            </a:pPr>
            <a:fld id="{56249338-BADA-405C-A82D-D9E2A055F089}" type="slidenum">
              <a:rPr lang="en-US"/>
              <a:pPr>
                <a:defRPr/>
              </a:pPr>
              <a:t>‹#›</a:t>
            </a:fld>
            <a:endParaRPr lang="en-US"/>
          </a:p>
        </p:txBody>
      </p:sp>
    </p:spTree>
    <p:extLst>
      <p:ext uri="{BB962C8B-B14F-4D97-AF65-F5344CB8AC3E}">
        <p14:creationId xmlns:p14="http://schemas.microsoft.com/office/powerpoint/2010/main" val="126815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5"/>
            <a:ext cx="8352928" cy="864096"/>
          </a:xfrm>
          <a:prstGeom prst="rect">
            <a:avLst/>
          </a:prstGeom>
        </p:spPr>
        <p:txBody>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467544" y="2708920"/>
            <a:ext cx="8352928" cy="331236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549975BC-6410-4CD4-BA72-9F4F7C88D151}" type="datetime1">
              <a:rPr lang="en-GB"/>
              <a:pPr>
                <a:defRPr/>
              </a:pPr>
              <a:t>05/09/2019</a:t>
            </a:fld>
            <a:endParaRPr lang="en-US"/>
          </a:p>
        </p:txBody>
      </p:sp>
      <p:sp>
        <p:nvSpPr>
          <p:cNvPr id="5" name="Rectangle 6"/>
          <p:cNvSpPr>
            <a:spLocks noGrp="1" noChangeArrowheads="1"/>
          </p:cNvSpPr>
          <p:nvPr>
            <p:ph type="sldNum" sz="quarter" idx="11"/>
          </p:nvPr>
        </p:nvSpPr>
        <p:spPr/>
        <p:txBody>
          <a:bodyPr/>
          <a:lstStyle>
            <a:lvl1pPr>
              <a:defRPr smtClean="0"/>
            </a:lvl1pPr>
          </a:lstStyle>
          <a:p>
            <a:pPr>
              <a:defRPr/>
            </a:pPr>
            <a:fld id="{F46BAFFE-5776-46C6-8FE1-5D9B44F33215}" type="slidenum">
              <a:rPr lang="en-US"/>
              <a:pPr>
                <a:defRPr/>
              </a:pPr>
              <a:t>‹#›</a:t>
            </a:fld>
            <a:endParaRPr lang="en-US"/>
          </a:p>
        </p:txBody>
      </p:sp>
    </p:spTree>
    <p:extLst>
      <p:ext uri="{BB962C8B-B14F-4D97-AF65-F5344CB8AC3E}">
        <p14:creationId xmlns:p14="http://schemas.microsoft.com/office/powerpoint/2010/main" val="52513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905000"/>
            <a:ext cx="4114800" cy="4191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0" y="1905000"/>
            <a:ext cx="4114800" cy="4191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CA0D039D-981A-4152-A586-0523AAD92FAD}" type="datetime1">
              <a:rPr lang="en-GB"/>
              <a:pPr>
                <a:defRPr/>
              </a:pPr>
              <a:t>05/09/2019</a:t>
            </a:fld>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EC4E9397-8D74-44E4-9F27-A3CAAE5F6ED6}" type="slidenum">
              <a:rPr lang="en-US"/>
              <a:pPr>
                <a:defRPr/>
              </a:pPr>
              <a:t>‹#›</a:t>
            </a:fld>
            <a:endParaRPr lang="en-US"/>
          </a:p>
        </p:txBody>
      </p:sp>
    </p:spTree>
    <p:extLst>
      <p:ext uri="{BB962C8B-B14F-4D97-AF65-F5344CB8AC3E}">
        <p14:creationId xmlns:p14="http://schemas.microsoft.com/office/powerpoint/2010/main" val="4105726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C90543E9-9757-4ED3-8BD0-680B25CF1FBD}" type="datetime1">
              <a:rPr lang="en-GB"/>
              <a:pPr>
                <a:defRPr/>
              </a:pPr>
              <a:t>05/09/2019</a:t>
            </a:fld>
            <a:endParaRPr lang="en-US"/>
          </a:p>
        </p:txBody>
      </p:sp>
      <p:sp>
        <p:nvSpPr>
          <p:cNvPr id="8" name="Rectangle 6"/>
          <p:cNvSpPr>
            <a:spLocks noGrp="1" noChangeArrowheads="1"/>
          </p:cNvSpPr>
          <p:nvPr>
            <p:ph type="sldNum" sz="quarter" idx="11"/>
          </p:nvPr>
        </p:nvSpPr>
        <p:spPr/>
        <p:txBody>
          <a:bodyPr/>
          <a:lstStyle>
            <a:lvl1pPr>
              <a:defRPr smtClean="0"/>
            </a:lvl1pPr>
          </a:lstStyle>
          <a:p>
            <a:pPr>
              <a:defRPr/>
            </a:pPr>
            <a:fld id="{3DA9B14D-0DB0-48B4-BE34-EB2B373701BE}" type="slidenum">
              <a:rPr lang="en-US"/>
              <a:pPr>
                <a:defRPr/>
              </a:pPr>
              <a:t>‹#›</a:t>
            </a:fld>
            <a:endParaRPr lang="en-US"/>
          </a:p>
        </p:txBody>
      </p:sp>
    </p:spTree>
    <p:extLst>
      <p:ext uri="{BB962C8B-B14F-4D97-AF65-F5344CB8AC3E}">
        <p14:creationId xmlns:p14="http://schemas.microsoft.com/office/powerpoint/2010/main" val="21420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79201F87-1073-4928-B750-A2DE69BF0FE1}" type="datetime1">
              <a:rPr lang="en-GB"/>
              <a:pPr>
                <a:defRPr/>
              </a:pPr>
              <a:t>05/09/2019</a:t>
            </a:fld>
            <a:endParaRPr lang="en-US"/>
          </a:p>
        </p:txBody>
      </p:sp>
      <p:sp>
        <p:nvSpPr>
          <p:cNvPr id="3" name="Rectangle 6"/>
          <p:cNvSpPr>
            <a:spLocks noGrp="1" noChangeArrowheads="1"/>
          </p:cNvSpPr>
          <p:nvPr>
            <p:ph type="sldNum" sz="quarter" idx="11"/>
          </p:nvPr>
        </p:nvSpPr>
        <p:spPr/>
        <p:txBody>
          <a:bodyPr/>
          <a:lstStyle>
            <a:lvl1pPr>
              <a:defRPr smtClean="0"/>
            </a:lvl1pPr>
          </a:lstStyle>
          <a:p>
            <a:pPr>
              <a:defRPr/>
            </a:pPr>
            <a:fld id="{833FA44A-F43A-449B-96D7-E4D84AB3DA43}" type="slidenum">
              <a:rPr lang="en-US"/>
              <a:pPr>
                <a:defRPr/>
              </a:pPr>
              <a:t>‹#›</a:t>
            </a:fld>
            <a:endParaRPr lang="en-US"/>
          </a:p>
        </p:txBody>
      </p:sp>
    </p:spTree>
    <p:extLst>
      <p:ext uri="{BB962C8B-B14F-4D97-AF65-F5344CB8AC3E}">
        <p14:creationId xmlns:p14="http://schemas.microsoft.com/office/powerpoint/2010/main" val="237572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0B641BFE-700C-467B-A708-C22C716BFC0A}" type="datetime1">
              <a:rPr lang="en-GB"/>
              <a:pPr>
                <a:defRPr/>
              </a:pPr>
              <a:t>05/09/2019</a:t>
            </a:fld>
            <a:endParaRPr lang="en-US"/>
          </a:p>
        </p:txBody>
      </p:sp>
      <p:sp>
        <p:nvSpPr>
          <p:cNvPr id="3" name="Rectangle 6"/>
          <p:cNvSpPr>
            <a:spLocks noGrp="1" noChangeArrowheads="1"/>
          </p:cNvSpPr>
          <p:nvPr>
            <p:ph type="sldNum" sz="quarter" idx="11"/>
          </p:nvPr>
        </p:nvSpPr>
        <p:spPr/>
        <p:txBody>
          <a:bodyPr/>
          <a:lstStyle>
            <a:lvl1pPr>
              <a:defRPr smtClean="0"/>
            </a:lvl1pPr>
          </a:lstStyle>
          <a:p>
            <a:pPr>
              <a:defRPr/>
            </a:pPr>
            <a:fld id="{6D308356-590F-4737-BD75-B3493604E2B5}" type="slidenum">
              <a:rPr lang="en-US"/>
              <a:pPr>
                <a:defRPr/>
              </a:pPr>
              <a:t>‹#›</a:t>
            </a:fld>
            <a:endParaRPr lang="en-US"/>
          </a:p>
        </p:txBody>
      </p:sp>
    </p:spTree>
    <p:extLst>
      <p:ext uri="{BB962C8B-B14F-4D97-AF65-F5344CB8AC3E}">
        <p14:creationId xmlns:p14="http://schemas.microsoft.com/office/powerpoint/2010/main" val="1239764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0931B8AB-6954-4D2B-906A-01B411C3D2DD}" type="datetime1">
              <a:rPr lang="en-GB"/>
              <a:pPr>
                <a:defRPr/>
              </a:pPr>
              <a:t>05/09/2019</a:t>
            </a:fld>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5084683D-BACD-41A3-8705-461579919F16}" type="slidenum">
              <a:rPr lang="en-US"/>
              <a:pPr>
                <a:defRPr/>
              </a:pPr>
              <a:t>‹#›</a:t>
            </a:fld>
            <a:endParaRPr lang="en-US"/>
          </a:p>
        </p:txBody>
      </p:sp>
    </p:spTree>
    <p:extLst>
      <p:ext uri="{BB962C8B-B14F-4D97-AF65-F5344CB8AC3E}">
        <p14:creationId xmlns:p14="http://schemas.microsoft.com/office/powerpoint/2010/main" val="370494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5536" y="1484784"/>
            <a:ext cx="3528392" cy="792088"/>
          </a:xfrm>
          <a:prstGeom prst="rect">
            <a:avLst/>
          </a:prstGeo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4139952" y="1484783"/>
            <a:ext cx="4680520" cy="439248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395536" y="2492896"/>
            <a:ext cx="3528392" cy="338437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3924300" y="6381750"/>
            <a:ext cx="2286000" cy="323850"/>
          </a:xfrm>
        </p:spPr>
        <p:txBody>
          <a:bodyPr/>
          <a:lstStyle>
            <a:lvl1pPr>
              <a:defRPr smtClean="0"/>
            </a:lvl1pPr>
          </a:lstStyle>
          <a:p>
            <a:pPr>
              <a:defRPr/>
            </a:pPr>
            <a:fld id="{576BC52A-8CDE-4C9B-906E-26ADBDCD3778}" type="datetime1">
              <a:rPr lang="en-GB"/>
              <a:pPr>
                <a:defRPr/>
              </a:pPr>
              <a:t>05/09/2019</a:t>
            </a:fld>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100E5CAF-CCF0-4822-AB2A-EE8F4D75E1A5}" type="slidenum">
              <a:rPr lang="en-US"/>
              <a:pPr>
                <a:defRPr/>
              </a:pPr>
              <a:t>‹#›</a:t>
            </a:fld>
            <a:endParaRPr lang="en-US"/>
          </a:p>
        </p:txBody>
      </p:sp>
    </p:spTree>
    <p:extLst>
      <p:ext uri="{BB962C8B-B14F-4D97-AF65-F5344CB8AC3E}">
        <p14:creationId xmlns:p14="http://schemas.microsoft.com/office/powerpoint/2010/main" val="413672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6516688" y="6381750"/>
            <a:ext cx="234632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b="1" smtClean="0">
                <a:solidFill>
                  <a:srgbClr val="009E49"/>
                </a:solidFill>
                <a:latin typeface="Arial" pitchFamily="34" charset="0"/>
              </a:defRPr>
            </a:lvl1pPr>
          </a:lstStyle>
          <a:p>
            <a:pPr>
              <a:defRPr/>
            </a:pPr>
            <a:fld id="{16FEEC30-7751-4705-AC18-028850056278}" type="slidenum">
              <a:rPr lang="en-US"/>
              <a:pPr>
                <a:defRPr/>
              </a:pPr>
              <a:t>‹#›</a:t>
            </a:fld>
            <a:endParaRPr lang="en-US"/>
          </a:p>
        </p:txBody>
      </p:sp>
      <p:cxnSp>
        <p:nvCxnSpPr>
          <p:cNvPr id="6" name="Straight Connector 5"/>
          <p:cNvCxnSpPr/>
          <p:nvPr/>
        </p:nvCxnSpPr>
        <p:spPr bwMode="auto">
          <a:xfrm>
            <a:off x="323850" y="6308725"/>
            <a:ext cx="8569325" cy="0"/>
          </a:xfrm>
          <a:prstGeom prst="line">
            <a:avLst/>
          </a:prstGeom>
          <a:solidFill>
            <a:schemeClr val="accent1"/>
          </a:solidFill>
          <a:ln w="19050" cap="flat" cmpd="sng" algn="ctr">
            <a:solidFill>
              <a:srgbClr val="0183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31" name="TextBox 6"/>
          <p:cNvSpPr txBox="1">
            <a:spLocks noChangeArrowheads="1"/>
          </p:cNvSpPr>
          <p:nvPr/>
        </p:nvSpPr>
        <p:spPr bwMode="auto">
          <a:xfrm>
            <a:off x="250825" y="6308725"/>
            <a:ext cx="4032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MS PGothic" charset="0"/>
                <a:cs typeface="MS PGothic" charset="0"/>
              </a:defRPr>
            </a:lvl1pPr>
            <a:lvl2pPr marL="742950" indent="-285750">
              <a:defRPr sz="2400">
                <a:solidFill>
                  <a:schemeClr val="tx1"/>
                </a:solidFill>
                <a:latin typeface="Times" charset="0"/>
                <a:ea typeface="MS PGothic" charset="0"/>
                <a:cs typeface="MS PGothic" charset="0"/>
              </a:defRPr>
            </a:lvl2pPr>
            <a:lvl3pPr marL="1143000" indent="-228600">
              <a:defRPr sz="2400">
                <a:solidFill>
                  <a:schemeClr val="tx1"/>
                </a:solidFill>
                <a:latin typeface="Times" charset="0"/>
                <a:ea typeface="MS PGothic" charset="0"/>
                <a:cs typeface="MS PGothic" charset="0"/>
              </a:defRPr>
            </a:lvl3pPr>
            <a:lvl4pPr marL="1600200" indent="-228600">
              <a:defRPr sz="2400">
                <a:solidFill>
                  <a:schemeClr val="tx1"/>
                </a:solidFill>
                <a:latin typeface="Times" charset="0"/>
                <a:ea typeface="MS PGothic" charset="0"/>
                <a:cs typeface="MS PGothic" charset="0"/>
              </a:defRPr>
            </a:lvl4pPr>
            <a:lvl5pPr marL="2057400" indent="-228600">
              <a:defRPr sz="2400">
                <a:solidFill>
                  <a:schemeClr val="tx1"/>
                </a:solidFill>
                <a:latin typeface="Times"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charset="0"/>
                <a:ea typeface="MS PGothic" charset="0"/>
                <a:cs typeface="MS PGothic" charset="0"/>
              </a:defRPr>
            </a:lvl9pPr>
          </a:lstStyle>
          <a:p>
            <a:pPr>
              <a:defRPr/>
            </a:pPr>
            <a:r>
              <a:rPr lang="en-US" sz="1800" b="1" dirty="0" err="1" smtClean="0">
                <a:solidFill>
                  <a:srgbClr val="01833E"/>
                </a:solidFill>
                <a:latin typeface="Arial" charset="0"/>
                <a:cs typeface="Arial" charset="0"/>
              </a:rPr>
              <a:t>www.sps.nhs.uk</a:t>
            </a:r>
            <a:endParaRPr lang="en-US" sz="1800" b="1" dirty="0" smtClean="0">
              <a:solidFill>
                <a:srgbClr val="01833E"/>
              </a:solidFill>
              <a:latin typeface="Arial" charset="0"/>
              <a:cs typeface="Arial" charset="0"/>
            </a:endParaRPr>
          </a:p>
        </p:txBody>
      </p:sp>
      <p:pic>
        <p:nvPicPr>
          <p:cNvPr id="1029" name="Picture 11" descr="SPS Logo Horizontal RGB.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23850" y="260350"/>
            <a:ext cx="2376488"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2" descr="NHS-CMYK.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893050" y="260350"/>
            <a:ext cx="8842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Grp="1" noChangeArrowheads="1"/>
          </p:cNvSpPr>
          <p:nvPr>
            <p:ph type="dt" sz="half" idx="2"/>
          </p:nvPr>
        </p:nvSpPr>
        <p:spPr bwMode="auto">
          <a:xfrm>
            <a:off x="2555875" y="6381750"/>
            <a:ext cx="38163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ctr">
              <a:defRPr sz="1200" b="1" smtClean="0">
                <a:solidFill>
                  <a:srgbClr val="009E49"/>
                </a:solidFill>
                <a:latin typeface="Arial" pitchFamily="34" charset="0"/>
              </a:defRPr>
            </a:lvl1pPr>
          </a:lstStyle>
          <a:p>
            <a:pPr>
              <a:defRPr/>
            </a:pPr>
            <a:fld id="{D56B27EC-9233-43A3-88C8-3277D91746D4}" type="datetime1">
              <a:rPr lang="en-GB"/>
              <a:pPr>
                <a:defRPr/>
              </a:pPr>
              <a:t>05/09/2019</a:t>
            </a:fld>
            <a:endParaRPr lang="en-US"/>
          </a:p>
        </p:txBody>
      </p:sp>
    </p:spTree>
  </p:cSld>
  <p:clrMap bg1="dk2" tx1="lt1" bg2="dk1" tx2="lt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Lst>
  <p:hf hdr="0" ftr="0"/>
  <p:txStyles>
    <p:titleStyle>
      <a:lvl1pPr algn="l" rtl="0" eaLnBrk="1" fontAlgn="base" hangingPunct="1">
        <a:spcBef>
          <a:spcPct val="0"/>
        </a:spcBef>
        <a:spcAft>
          <a:spcPct val="0"/>
        </a:spcAft>
        <a:defRPr sz="3200" b="1">
          <a:solidFill>
            <a:schemeClr val="accent1"/>
          </a:solidFill>
          <a:latin typeface="+mj-lt"/>
          <a:ea typeface="MS PGothic" pitchFamily="34" charset="-128"/>
          <a:cs typeface="MS PGothic" charset="0"/>
        </a:defRPr>
      </a:lvl1pPr>
      <a:lvl2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2pPr>
      <a:lvl3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3pPr>
      <a:lvl4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4pPr>
      <a:lvl5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5pPr>
      <a:lvl6pPr marL="457200" algn="l" rtl="0" eaLnBrk="1" fontAlgn="base" hangingPunct="1">
        <a:spcBef>
          <a:spcPct val="0"/>
        </a:spcBef>
        <a:spcAft>
          <a:spcPct val="0"/>
        </a:spcAft>
        <a:defRPr sz="3200" b="1">
          <a:solidFill>
            <a:schemeClr val="tx2"/>
          </a:solidFill>
          <a:latin typeface="Arial" charset="0"/>
          <a:ea typeface="ＭＳ Ｐゴシック" charset="0"/>
        </a:defRPr>
      </a:lvl6pPr>
      <a:lvl7pPr marL="914400" algn="l" rtl="0" eaLnBrk="1" fontAlgn="base" hangingPunct="1">
        <a:spcBef>
          <a:spcPct val="0"/>
        </a:spcBef>
        <a:spcAft>
          <a:spcPct val="0"/>
        </a:spcAft>
        <a:defRPr sz="3200" b="1">
          <a:solidFill>
            <a:schemeClr val="tx2"/>
          </a:solidFill>
          <a:latin typeface="Arial" charset="0"/>
          <a:ea typeface="ＭＳ Ｐゴシック" charset="0"/>
        </a:defRPr>
      </a:lvl7pPr>
      <a:lvl8pPr marL="1371600" algn="l" rtl="0" eaLnBrk="1" fontAlgn="base" hangingPunct="1">
        <a:spcBef>
          <a:spcPct val="0"/>
        </a:spcBef>
        <a:spcAft>
          <a:spcPct val="0"/>
        </a:spcAft>
        <a:defRPr sz="3200" b="1">
          <a:solidFill>
            <a:schemeClr val="tx2"/>
          </a:solidFill>
          <a:latin typeface="Arial" charset="0"/>
          <a:ea typeface="ＭＳ Ｐゴシック" charset="0"/>
        </a:defRPr>
      </a:lvl8pPr>
      <a:lvl9pPr marL="1828800" algn="l" rtl="0" eaLnBrk="1" fontAlgn="base" hangingPunct="1">
        <a:spcBef>
          <a:spcPct val="0"/>
        </a:spcBef>
        <a:spcAft>
          <a:spcPct val="0"/>
        </a:spcAft>
        <a:defRPr sz="3200" b="1">
          <a:solidFill>
            <a:schemeClr val="tx2"/>
          </a:solidFill>
          <a:latin typeface="Arial" charset="0"/>
          <a:ea typeface="ＭＳ Ｐゴシック" charset="0"/>
        </a:defRPr>
      </a:lvl9pPr>
    </p:titleStyle>
    <p:body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onsultationskillsforpharmacy.com/docs/docb.pdf" TargetMode="External"/><Relationship Id="rId2" Type="http://schemas.openxmlformats.org/officeDocument/2006/relationships/hyperlink" Target="http://www.skillsforcare.org.uk/Documents/Learning-and-development/Care-Certificate/Standard-6.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cbi.nlm.nih.gov/pmc/articles/PMC3833538/" TargetMode="External"/><Relationship Id="rId2" Type="http://schemas.openxmlformats.org/officeDocument/2006/relationships/hyperlink" Target="http://www.bmj.com/content/326/7396/966" TargetMode="External"/><Relationship Id="rId1" Type="http://schemas.openxmlformats.org/officeDocument/2006/relationships/slideLayout" Target="../slideLayouts/slideLayout2.xml"/><Relationship Id="rId4" Type="http://schemas.openxmlformats.org/officeDocument/2006/relationships/hyperlink" Target="http://www.publish.csiro.au/AH/AH13005"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discovery.ucl.ac.uk/1350234/1/Evaluation_of_NHS_Medicines_Waste__web_publication_version.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nice.org.uk/guidance/ph6/resources/behaviour-change-taylor-et-al-models-review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Special:BookSources/9781857885354" TargetMode="External"/><Relationship Id="rId2" Type="http://schemas.openxmlformats.org/officeDocument/2006/relationships/hyperlink" Target="https://en.wikipedia.org/wiki/International_Standard_Book_Number" TargetMode="External"/><Relationship Id="rId1" Type="http://schemas.openxmlformats.org/officeDocument/2006/relationships/slideLayout" Target="../slideLayouts/slideLayout2.xml"/><Relationship Id="rId5" Type="http://schemas.openxmlformats.org/officeDocument/2006/relationships/hyperlink" Target="https://www.worldcat.org/oclc/314840903" TargetMode="External"/><Relationship Id="rId4" Type="http://schemas.openxmlformats.org/officeDocument/2006/relationships/hyperlink" Target="https://en.wikipedia.org/wiki/OCLC"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www.kingsfund.org.uk/sites/default/files/Making-shared-decision-making-a-reality-paper-Angela-Coulter-Alf-Collins-July-2011_0.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betterconversation.co.uk/images/A_Better_Conversation_Resource_Guide.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health.org.uk/sites/default/files/PersonCentredCareMadeSimple.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personcentredcare.health.org.uk/sites/default/files/resources/sdm_sure_decision_measurement_tool_7sdm-sure-tool.pdf" TargetMode="External"/><Relationship Id="rId2" Type="http://schemas.openxmlformats.org/officeDocument/2006/relationships/hyperlink" Target="http://www.glynelwyn.com/collaborate-measure.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jhp.bmj.com/content/early/2019/01/09/ejhpharm-2018-001704?int_source=trendmd&amp;int_medium=trendmd&amp;int_campaign=trendmd" TargetMode="External"/><Relationship Id="rId2" Type="http://schemas.openxmlformats.org/officeDocument/2006/relationships/hyperlink" Target="http://www.consultationskillsforpharmacy.com/docs/docc.pdf" TargetMode="External"/><Relationship Id="rId1" Type="http://schemas.openxmlformats.org/officeDocument/2006/relationships/slideLayout" Target="../slideLayouts/slideLayout2.xml"/><Relationship Id="rId6" Type="http://schemas.openxmlformats.org/officeDocument/2006/relationships/hyperlink" Target="https://ejhp.bmj.com/content/early/2019/01/09/ejhpharm-2018-001708.abstract" TargetMode="External"/><Relationship Id="rId5" Type="http://schemas.openxmlformats.org/officeDocument/2006/relationships/hyperlink" Target="http://ejhp.bmj.com/content/24/2/107" TargetMode="External"/><Relationship Id="rId4" Type="http://schemas.openxmlformats.org/officeDocument/2006/relationships/hyperlink" Target="https://ejhp.bmj.com/content/26/2/93.abstrac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idx="4294967295"/>
          </p:nvPr>
        </p:nvSpPr>
        <p:spPr>
          <a:xfrm>
            <a:off x="395536" y="1124744"/>
            <a:ext cx="8496944" cy="4032448"/>
          </a:xfrm>
          <a:prstGeom prst="rect">
            <a:avLst/>
          </a:prstGeom>
        </p:spPr>
        <p:txBody>
          <a:bodyPr/>
          <a:lstStyle/>
          <a:p>
            <a:pPr>
              <a:defRPr/>
            </a:pPr>
            <a:r>
              <a:rPr lang="en-GB" altLang="en-US" sz="3600" dirty="0"/>
              <a:t>A person-centred approach </a:t>
            </a:r>
            <a:r>
              <a:rPr lang="en-GB" altLang="en-US" sz="3600" dirty="0" smtClean="0"/>
              <a:t>to consultations </a:t>
            </a:r>
            <a:r>
              <a:rPr lang="en-GB" altLang="en-US" sz="3600" dirty="0"/>
              <a:t>in </a:t>
            </a:r>
            <a:r>
              <a:rPr lang="en-GB" altLang="en-US" sz="3600" dirty="0" smtClean="0"/>
              <a:t>a medicines </a:t>
            </a:r>
            <a:r>
              <a:rPr lang="en-GB" altLang="en-US" sz="3600" dirty="0"/>
              <a:t>information </a:t>
            </a:r>
            <a:r>
              <a:rPr lang="en-GB" altLang="en-US" sz="3600" dirty="0" smtClean="0"/>
              <a:t>setting</a:t>
            </a:r>
            <a:r>
              <a:rPr lang="en-US" altLang="en-US" sz="3600" dirty="0">
                <a:ea typeface="+mj-ea"/>
                <a:cs typeface="+mj-cs"/>
              </a:rPr>
              <a:t> </a:t>
            </a:r>
            <a:r>
              <a:rPr lang="en-US" altLang="en-US" sz="3600" dirty="0" smtClean="0">
                <a:ea typeface="+mj-ea"/>
                <a:cs typeface="+mj-cs"/>
              </a:rPr>
              <a:t> </a:t>
            </a:r>
            <a:r>
              <a:rPr lang="en-US" dirty="0" smtClean="0">
                <a:ea typeface="+mj-ea"/>
                <a:cs typeface="+mj-cs"/>
              </a:rPr>
              <a:t/>
            </a:r>
            <a:br>
              <a:rPr lang="en-US" dirty="0" smtClean="0">
                <a:ea typeface="+mj-ea"/>
                <a:cs typeface="+mj-cs"/>
              </a:rPr>
            </a:br>
            <a:r>
              <a:rPr lang="en-US" dirty="0" smtClean="0">
                <a:ea typeface="+mj-ea"/>
                <a:cs typeface="+mj-cs"/>
              </a:rPr>
              <a:t/>
            </a:r>
            <a:br>
              <a:rPr lang="en-US" dirty="0" smtClean="0">
                <a:ea typeface="+mj-ea"/>
                <a:cs typeface="+mj-cs"/>
              </a:rPr>
            </a:br>
            <a:r>
              <a:rPr lang="en-GB" sz="2400" dirty="0" smtClean="0">
                <a:solidFill>
                  <a:schemeClr val="tx1"/>
                </a:solidFill>
              </a:rPr>
              <a:t>Professor </a:t>
            </a:r>
            <a:r>
              <a:rPr lang="en-GB" sz="2400" dirty="0">
                <a:solidFill>
                  <a:schemeClr val="tx1"/>
                </a:solidFill>
              </a:rPr>
              <a:t>Nina Barnett</a:t>
            </a:r>
            <a:r>
              <a:rPr lang="en-GB" sz="1600" dirty="0">
                <a:solidFill>
                  <a:schemeClr val="tx1"/>
                </a:solidFill>
              </a:rPr>
              <a:t/>
            </a:r>
            <a:br>
              <a:rPr lang="en-GB" sz="1600" dirty="0">
                <a:solidFill>
                  <a:schemeClr val="tx1"/>
                </a:solidFill>
              </a:rPr>
            </a:br>
            <a:r>
              <a:rPr lang="en-GB" sz="1600" dirty="0">
                <a:solidFill>
                  <a:schemeClr val="tx1"/>
                </a:solidFill>
              </a:rPr>
              <a:t>Consultant Pharmacist, Care of older people</a:t>
            </a:r>
            <a:br>
              <a:rPr lang="en-GB" sz="1600" dirty="0">
                <a:solidFill>
                  <a:schemeClr val="tx1"/>
                </a:solidFill>
              </a:rPr>
            </a:br>
            <a:r>
              <a:rPr lang="en-GB" sz="1600" dirty="0">
                <a:solidFill>
                  <a:schemeClr val="tx1"/>
                </a:solidFill>
              </a:rPr>
              <a:t>London North West University Healthcare NHS Trust</a:t>
            </a:r>
            <a:br>
              <a:rPr lang="en-GB" sz="1600" dirty="0">
                <a:solidFill>
                  <a:schemeClr val="tx1"/>
                </a:solidFill>
              </a:rPr>
            </a:br>
            <a:r>
              <a:rPr lang="en-GB" sz="1600" dirty="0">
                <a:solidFill>
                  <a:schemeClr val="tx1"/>
                </a:solidFill>
              </a:rPr>
              <a:t>Medicines Use and Safety Division, </a:t>
            </a:r>
            <a:br>
              <a:rPr lang="en-GB" sz="1600" dirty="0">
                <a:solidFill>
                  <a:schemeClr val="tx1"/>
                </a:solidFill>
              </a:rPr>
            </a:br>
            <a:r>
              <a:rPr lang="en-GB" sz="1600" dirty="0">
                <a:solidFill>
                  <a:schemeClr val="tx1"/>
                </a:solidFill>
              </a:rPr>
              <a:t>NHS Specialist Pharmacy Service</a:t>
            </a:r>
            <a:br>
              <a:rPr lang="en-GB" sz="1600" dirty="0">
                <a:solidFill>
                  <a:schemeClr val="tx1"/>
                </a:solidFill>
              </a:rPr>
            </a:br>
            <a:r>
              <a:rPr lang="en-GB" sz="1600" dirty="0">
                <a:solidFill>
                  <a:schemeClr val="tx1"/>
                </a:solidFill>
              </a:rPr>
              <a:t>Visiting Professor, Kingston University, London</a:t>
            </a:r>
            <a:r>
              <a:rPr lang="en-GB" dirty="0">
                <a:solidFill>
                  <a:schemeClr val="tx1"/>
                </a:solidFill>
              </a:rPr>
              <a:t/>
            </a:r>
            <a:br>
              <a:rPr lang="en-GB" dirty="0">
                <a:solidFill>
                  <a:schemeClr val="tx1"/>
                </a:solidFill>
              </a:rPr>
            </a:br>
            <a:endParaRPr lang="en-US" dirty="0" smtClean="0">
              <a:ea typeface="+mj-ea"/>
              <a:cs typeface="+mj-cs"/>
            </a:endParaRPr>
          </a:p>
        </p:txBody>
      </p:sp>
      <p:sp>
        <p:nvSpPr>
          <p:cNvPr id="46084" name="Rectangle 4"/>
          <p:cNvSpPr>
            <a:spLocks noChangeArrowheads="1"/>
          </p:cNvSpPr>
          <p:nvPr/>
        </p:nvSpPr>
        <p:spPr bwMode="auto">
          <a:xfrm>
            <a:off x="3844925" y="28368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spAutoFit/>
          </a:bodyPr>
          <a:lstStyle/>
          <a:p>
            <a:pPr>
              <a:defRPr/>
            </a:pPr>
            <a:endParaRPr lang="en-US">
              <a:latin typeface="Times" charset="0"/>
              <a:ea typeface="ＭＳ Ｐゴシック"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80728"/>
            <a:ext cx="8382000" cy="5328592"/>
          </a:xfrm>
        </p:spPr>
        <p:txBody>
          <a:bodyPr>
            <a:normAutofit fontScale="70000" lnSpcReduction="20000"/>
          </a:bodyPr>
          <a:lstStyle/>
          <a:p>
            <a:pPr algn="ctr"/>
            <a:r>
              <a:rPr lang="en-GB" altLang="en-US" sz="5200" b="1" dirty="0"/>
              <a:t>To be person-centred you need:</a:t>
            </a:r>
            <a:br>
              <a:rPr lang="en-GB" altLang="en-US" sz="5200" b="1" dirty="0"/>
            </a:br>
            <a:r>
              <a:rPr lang="en-GB" altLang="en-US" sz="5200" b="1" dirty="0"/>
              <a:t>Communication skills </a:t>
            </a:r>
            <a:r>
              <a:rPr lang="en-GB" altLang="en-US" sz="5200" b="1" dirty="0" smtClean="0"/>
              <a:t>101 </a:t>
            </a:r>
          </a:p>
          <a:p>
            <a:pPr marL="0" indent="0">
              <a:buFont typeface="Arial" pitchFamily="34" charset="0"/>
              <a:buNone/>
              <a:defRPr/>
            </a:pPr>
            <a:r>
              <a:rPr lang="en-GB" altLang="en-US" sz="3300" dirty="0" smtClean="0"/>
              <a:t>Things </a:t>
            </a:r>
            <a:r>
              <a:rPr lang="en-GB" altLang="en-US" sz="3300" dirty="0"/>
              <a:t>you already know from </a:t>
            </a:r>
            <a:r>
              <a:rPr lang="en-GB" altLang="en-US" sz="3300" dirty="0" err="1"/>
              <a:t>MiCAL</a:t>
            </a:r>
            <a:r>
              <a:rPr lang="en-GB" altLang="en-US" sz="3300" dirty="0"/>
              <a:t>, MI residential course and local </a:t>
            </a:r>
            <a:r>
              <a:rPr lang="en-GB" altLang="en-US" sz="3300" dirty="0" smtClean="0"/>
              <a:t>training:</a:t>
            </a:r>
          </a:p>
          <a:p>
            <a:pPr marL="0" indent="0">
              <a:buFont typeface="Arial" pitchFamily="34" charset="0"/>
              <a:buNone/>
              <a:defRPr/>
            </a:pPr>
            <a:endParaRPr lang="en-GB" altLang="en-US" sz="3300" dirty="0"/>
          </a:p>
          <a:p>
            <a:pPr>
              <a:buFont typeface="Arial" panose="020B0604020202020204" pitchFamily="34" charset="0"/>
              <a:buChar char="•"/>
              <a:defRPr/>
            </a:pPr>
            <a:r>
              <a:rPr lang="en-GB" altLang="en-US" sz="3300" dirty="0"/>
              <a:t>Open vs closed question and tone of </a:t>
            </a:r>
            <a:r>
              <a:rPr lang="en-GB" altLang="en-US" sz="3300" dirty="0" smtClean="0"/>
              <a:t>voice</a:t>
            </a:r>
          </a:p>
          <a:p>
            <a:pPr>
              <a:buFont typeface="Arial" panose="020B0604020202020204" pitchFamily="34" charset="0"/>
              <a:buChar char="•"/>
              <a:defRPr/>
            </a:pPr>
            <a:endParaRPr lang="en-GB" altLang="en-US" sz="3300" dirty="0"/>
          </a:p>
          <a:p>
            <a:pPr>
              <a:buFont typeface="Arial" panose="020B0604020202020204" pitchFamily="34" charset="0"/>
              <a:buChar char="•"/>
              <a:defRPr/>
            </a:pPr>
            <a:r>
              <a:rPr lang="en-GB" altLang="en-US" sz="3300" dirty="0"/>
              <a:t>Face to face vs telephone</a:t>
            </a:r>
          </a:p>
          <a:p>
            <a:pPr marL="457200" lvl="1" indent="0">
              <a:buNone/>
              <a:defRPr/>
            </a:pPr>
            <a:r>
              <a:rPr lang="en-GB" altLang="en-US" sz="3300" dirty="0" smtClean="0"/>
              <a:t>- </a:t>
            </a:r>
            <a:r>
              <a:rPr lang="en-GB" altLang="en-US" sz="3100" dirty="0" smtClean="0"/>
              <a:t>What </a:t>
            </a:r>
            <a:r>
              <a:rPr lang="en-GB" altLang="en-US" sz="3100" dirty="0"/>
              <a:t>are the advantages </a:t>
            </a:r>
            <a:endParaRPr lang="en-GB" altLang="en-US" sz="3300" dirty="0"/>
          </a:p>
          <a:p>
            <a:pPr lvl="2">
              <a:defRPr/>
            </a:pPr>
            <a:r>
              <a:rPr lang="en-GB" altLang="en-US" sz="3100" b="0" dirty="0"/>
              <a:t>To you, to the patient</a:t>
            </a:r>
          </a:p>
          <a:p>
            <a:pPr marL="457200" lvl="1" indent="0">
              <a:buNone/>
              <a:defRPr/>
            </a:pPr>
            <a:r>
              <a:rPr lang="en-GB" altLang="en-US" sz="3300" dirty="0" smtClean="0"/>
              <a:t>- </a:t>
            </a:r>
            <a:r>
              <a:rPr lang="en-GB" altLang="en-US" sz="3100" dirty="0" smtClean="0"/>
              <a:t>What </a:t>
            </a:r>
            <a:r>
              <a:rPr lang="en-GB" altLang="en-US" sz="3100" dirty="0"/>
              <a:t>are the disadvantages</a:t>
            </a:r>
          </a:p>
          <a:p>
            <a:pPr lvl="2">
              <a:defRPr/>
            </a:pPr>
            <a:r>
              <a:rPr lang="en-GB" altLang="en-US" sz="3100" b="0" dirty="0"/>
              <a:t>To you, to the </a:t>
            </a:r>
            <a:r>
              <a:rPr lang="en-GB" altLang="en-US" sz="3100" b="0" dirty="0" smtClean="0"/>
              <a:t>patient    </a:t>
            </a:r>
          </a:p>
          <a:p>
            <a:pPr>
              <a:buFont typeface="Arial" pitchFamily="34" charset="0"/>
              <a:buNone/>
              <a:defRPr/>
            </a:pPr>
            <a:endParaRPr lang="en-GB" altLang="en-US" sz="1000" dirty="0" smtClean="0"/>
          </a:p>
          <a:p>
            <a:pPr>
              <a:buFont typeface="Arial" pitchFamily="34" charset="0"/>
              <a:buNone/>
              <a:defRPr/>
            </a:pPr>
            <a:endParaRPr lang="en-GB" altLang="en-US" sz="1300" dirty="0"/>
          </a:p>
          <a:p>
            <a:pPr>
              <a:buFont typeface="Arial" pitchFamily="34" charset="0"/>
              <a:buNone/>
              <a:defRPr/>
            </a:pPr>
            <a:r>
              <a:rPr lang="en-GB" altLang="en-US" sz="1300" dirty="0" smtClean="0"/>
              <a:t>For </a:t>
            </a:r>
            <a:r>
              <a:rPr lang="en-GB" altLang="en-US" sz="1300" dirty="0"/>
              <a:t>overview of  </a:t>
            </a:r>
            <a:r>
              <a:rPr lang="en-GB" altLang="en-US" sz="1300" dirty="0" err="1"/>
              <a:t>communcation</a:t>
            </a:r>
            <a:r>
              <a:rPr lang="en-GB" altLang="en-US" sz="1300" dirty="0"/>
              <a:t> skills see </a:t>
            </a:r>
            <a:r>
              <a:rPr lang="en-GB" altLang="en-US" sz="1300" dirty="0" err="1"/>
              <a:t>See</a:t>
            </a:r>
            <a:r>
              <a:rPr lang="en-GB" altLang="en-US" sz="1300" dirty="0"/>
              <a:t> Skills for care: Communication (care certificate workbook) </a:t>
            </a:r>
            <a:r>
              <a:rPr lang="en-GB" altLang="en-US" sz="1300" dirty="0">
                <a:hlinkClick r:id="rId2"/>
              </a:rPr>
              <a:t>http://www.skillsforcare.org.uk/Documents/Learning-and-development/Care-Certificate/Standard-6.pdf</a:t>
            </a:r>
            <a:endParaRPr lang="en-GB" altLang="en-US" sz="1300" dirty="0"/>
          </a:p>
          <a:p>
            <a:pPr>
              <a:buFont typeface="Arial" pitchFamily="34" charset="0"/>
              <a:buNone/>
              <a:defRPr/>
            </a:pPr>
            <a:r>
              <a:rPr lang="en-GB" altLang="en-US" sz="1300" dirty="0"/>
              <a:t>For medicines –related communication see: Consultation skills for pharmacy practice: taking a patient centred approach. 2012 Centre for Pharmacy Postgraduate Education. Manchester http://www.consultationskillsforpharmacy.com/docs/docb.pdf</a:t>
            </a:r>
            <a:r>
              <a:rPr lang="en-GB" altLang="en-US" sz="1300" dirty="0">
                <a:hlinkClick r:id="rId3"/>
              </a:rPr>
              <a:t>http://www.consultationskillsforpharmacy.com/docs/docb.pdf</a:t>
            </a:r>
            <a:endParaRPr lang="en-GB" altLang="en-US" sz="1300" dirty="0"/>
          </a:p>
          <a:p>
            <a:pPr lvl="2">
              <a:defRPr/>
            </a:pPr>
            <a:endParaRPr lang="en-GB" altLang="en-US" dirty="0"/>
          </a:p>
          <a:p>
            <a:pPr algn="ctr"/>
            <a:endParaRPr lang="en-GB" sz="40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10</a:t>
            </a:fld>
            <a:endParaRPr lang="en-US"/>
          </a:p>
        </p:txBody>
      </p:sp>
    </p:spTree>
    <p:extLst>
      <p:ext uri="{BB962C8B-B14F-4D97-AF65-F5344CB8AC3E}">
        <p14:creationId xmlns:p14="http://schemas.microsoft.com/office/powerpoint/2010/main" val="1950050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normAutofit fontScale="92500" lnSpcReduction="10000"/>
          </a:bodyPr>
          <a:lstStyle/>
          <a:p>
            <a:pPr algn="ctr"/>
            <a:r>
              <a:rPr lang="en-GB" altLang="en-US" sz="4300" dirty="0"/>
              <a:t>…..Skills for telephone consultations</a:t>
            </a:r>
            <a:endParaRPr lang="en-GB" altLang="en-US" sz="4300" dirty="0" smtClean="0"/>
          </a:p>
          <a:p>
            <a:endParaRPr lang="en-GB" altLang="en-US" dirty="0"/>
          </a:p>
          <a:p>
            <a:r>
              <a:rPr lang="en-GB" altLang="en-US" dirty="0" smtClean="0"/>
              <a:t>Active </a:t>
            </a:r>
            <a:r>
              <a:rPr lang="en-GB" altLang="en-US" dirty="0"/>
              <a:t>listening</a:t>
            </a:r>
          </a:p>
          <a:p>
            <a:pPr lvl="1"/>
            <a:r>
              <a:rPr lang="en-GB" altLang="en-US" dirty="0"/>
              <a:t>Clarifying, paraphrasing</a:t>
            </a:r>
          </a:p>
          <a:p>
            <a:pPr lvl="1"/>
            <a:r>
              <a:rPr lang="en-GB" altLang="en-US" dirty="0"/>
              <a:t>Listening for cues (pauses, pace, intonation)</a:t>
            </a:r>
          </a:p>
          <a:p>
            <a:pPr lvl="1"/>
            <a:r>
              <a:rPr lang="en-GB" altLang="en-US" dirty="0"/>
              <a:t>Silence – space for questions</a:t>
            </a:r>
          </a:p>
          <a:p>
            <a:r>
              <a:rPr lang="en-GB" altLang="en-US" dirty="0"/>
              <a:t>Sharing</a:t>
            </a:r>
          </a:p>
          <a:p>
            <a:pPr lvl="1"/>
            <a:r>
              <a:rPr lang="en-GB" altLang="en-US" dirty="0"/>
              <a:t> information/education</a:t>
            </a:r>
          </a:p>
          <a:p>
            <a:pPr lvl="1"/>
            <a:r>
              <a:rPr lang="en-GB" altLang="en-US" dirty="0"/>
              <a:t>next steps (patient and clinician)</a:t>
            </a:r>
          </a:p>
          <a:p>
            <a:r>
              <a:rPr lang="en-GB" altLang="en-US" dirty="0"/>
              <a:t>Documentation (see elephant in the room)</a:t>
            </a:r>
          </a:p>
          <a:p>
            <a:pPr>
              <a:buFont typeface="Arial" pitchFamily="34" charset="0"/>
              <a:buNone/>
            </a:pPr>
            <a:r>
              <a:rPr lang="en-GB" altLang="en-US" sz="1000" dirty="0"/>
              <a:t>See Car Josip, Sheikh Aziz. Telephone consultations </a:t>
            </a:r>
            <a:r>
              <a:rPr lang="en-GB" altLang="en-US" sz="1000" i="1" dirty="0"/>
              <a:t>BMJ </a:t>
            </a:r>
            <a:r>
              <a:rPr lang="en-GB" altLang="en-US" sz="1000" dirty="0"/>
              <a:t>2003; 326 :966 </a:t>
            </a:r>
            <a:r>
              <a:rPr lang="en-GB" altLang="en-US" sz="1000" dirty="0">
                <a:hlinkClick r:id="rId2"/>
              </a:rPr>
              <a:t>http://www.bmj.com/content/326/7396/966</a:t>
            </a:r>
            <a:r>
              <a:rPr lang="en-GB" altLang="en-US" sz="1000" dirty="0"/>
              <a:t> </a:t>
            </a:r>
            <a:endParaRPr lang="en-GB" altLang="en-US" dirty="0"/>
          </a:p>
          <a:p>
            <a:pPr>
              <a:buFont typeface="Arial" pitchFamily="34" charset="0"/>
              <a:buNone/>
            </a:pPr>
            <a:r>
              <a:rPr lang="en-GB" altLang="en-US" dirty="0"/>
              <a:t>Evidence suggests it works</a:t>
            </a:r>
            <a:endParaRPr lang="en-GB" altLang="en-US" sz="800" dirty="0"/>
          </a:p>
          <a:p>
            <a:pPr>
              <a:buFont typeface="Arial" pitchFamily="34" charset="0"/>
              <a:buNone/>
            </a:pPr>
            <a:r>
              <a:rPr lang="en-GB" altLang="en-US" sz="1000" dirty="0"/>
              <a:t>Lawson KL, </a:t>
            </a:r>
            <a:r>
              <a:rPr lang="en-GB" altLang="en-US" sz="1000" dirty="0" err="1"/>
              <a:t>Jonk</a:t>
            </a:r>
            <a:r>
              <a:rPr lang="en-GB" altLang="en-US" sz="1000" dirty="0"/>
              <a:t> Y, </a:t>
            </a:r>
            <a:r>
              <a:rPr lang="en-GB" altLang="en-US" sz="1000" dirty="0" err="1"/>
              <a:t>O'connor</a:t>
            </a:r>
            <a:r>
              <a:rPr lang="en-GB" altLang="en-US" sz="1000" dirty="0"/>
              <a:t> H, </a:t>
            </a:r>
            <a:r>
              <a:rPr lang="en-GB" altLang="en-US" sz="1000" dirty="0" err="1"/>
              <a:t>Riise</a:t>
            </a:r>
            <a:r>
              <a:rPr lang="en-GB" altLang="en-US" sz="1000" dirty="0"/>
              <a:t> KS, Eisenberg DM, </a:t>
            </a:r>
            <a:r>
              <a:rPr lang="en-GB" altLang="en-US" sz="1000" dirty="0" err="1"/>
              <a:t>Kreitzer</a:t>
            </a:r>
            <a:r>
              <a:rPr lang="en-GB" altLang="en-US" sz="1000" dirty="0"/>
              <a:t> MJ. The impact of telephonic health coaching on health outcomes in a high-risk population. Global Advances in Health and Medicine. 2013 May;2(3):40-6. </a:t>
            </a:r>
            <a:r>
              <a:rPr lang="en-GB" altLang="en-US" sz="1000" dirty="0">
                <a:hlinkClick r:id="rId3"/>
              </a:rPr>
              <a:t>https://www.ncbi.nlm.nih.gov/pmc/articles/PMC3833538/</a:t>
            </a:r>
            <a:r>
              <a:rPr lang="en-GB" altLang="en-US" sz="1000" dirty="0"/>
              <a:t> </a:t>
            </a:r>
          </a:p>
          <a:p>
            <a:pPr>
              <a:buFont typeface="Arial" pitchFamily="34" charset="0"/>
              <a:buNone/>
            </a:pPr>
            <a:r>
              <a:rPr lang="en-GB" altLang="en-US" sz="1000" dirty="0"/>
              <a:t>Dennis SM, Harris M, Lloyd J, Davies GP, </a:t>
            </a:r>
            <a:r>
              <a:rPr lang="en-GB" altLang="en-US" sz="1000" dirty="0" err="1"/>
              <a:t>Faruqi</a:t>
            </a:r>
            <a:r>
              <a:rPr lang="en-GB" altLang="en-US" sz="1000" dirty="0"/>
              <a:t> N, </a:t>
            </a:r>
            <a:r>
              <a:rPr lang="en-GB" altLang="en-US" sz="1000" dirty="0" err="1"/>
              <a:t>Zwar</a:t>
            </a:r>
            <a:r>
              <a:rPr lang="en-GB" altLang="en-US" sz="1000" dirty="0"/>
              <a:t> N. Do people with existing chronic conditions benefit from telephone coaching? A rapid review. Australian Health Review. 2013 Jun 25;37(3):381-8. </a:t>
            </a:r>
            <a:r>
              <a:rPr lang="en-GB" altLang="en-US" sz="1000" dirty="0">
                <a:hlinkClick r:id="rId4"/>
              </a:rPr>
              <a:t>http://www.publish.csiro.au/AH/AH13005</a:t>
            </a:r>
            <a:endParaRPr lang="en-GB" altLang="en-US" sz="1000" dirty="0"/>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11</a:t>
            </a:fld>
            <a:endParaRPr lang="en-US"/>
          </a:p>
        </p:txBody>
      </p:sp>
    </p:spTree>
    <p:extLst>
      <p:ext uri="{BB962C8B-B14F-4D97-AF65-F5344CB8AC3E}">
        <p14:creationId xmlns:p14="http://schemas.microsoft.com/office/powerpoint/2010/main" val="877348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80728"/>
            <a:ext cx="9144000" cy="5115272"/>
          </a:xfrm>
        </p:spPr>
        <p:txBody>
          <a:bodyPr>
            <a:normAutofit fontScale="62500" lnSpcReduction="20000"/>
          </a:bodyPr>
          <a:lstStyle/>
          <a:p>
            <a:pPr marL="457200" lvl="1" indent="0">
              <a:buNone/>
              <a:defRPr/>
            </a:pPr>
            <a:endParaRPr lang="en-US" altLang="en-US" sz="5200" b="1" dirty="0" smtClean="0">
              <a:ln w="0"/>
            </a:endParaRPr>
          </a:p>
          <a:p>
            <a:pPr marL="457200" lvl="1" indent="0">
              <a:buNone/>
              <a:defRPr/>
            </a:pPr>
            <a:r>
              <a:rPr lang="en-US" altLang="en-US" sz="5200" b="1" dirty="0" smtClean="0">
                <a:ln w="0"/>
              </a:rPr>
              <a:t>So </a:t>
            </a:r>
            <a:r>
              <a:rPr lang="en-US" altLang="en-US" sz="5200" b="1" dirty="0">
                <a:ln w="0"/>
              </a:rPr>
              <a:t>why change our consultation style</a:t>
            </a:r>
            <a:r>
              <a:rPr lang="en-US" altLang="en-US" sz="5200" b="1" dirty="0" smtClean="0">
                <a:ln w="0"/>
              </a:rPr>
              <a:t>?</a:t>
            </a:r>
            <a:endParaRPr lang="en-US" altLang="en-US" sz="5200" b="1" dirty="0" smtClean="0"/>
          </a:p>
          <a:p>
            <a:pPr marL="457200" lvl="1" indent="0">
              <a:buNone/>
              <a:defRPr/>
            </a:pPr>
            <a:r>
              <a:rPr lang="en-US" altLang="en-US" sz="4000" b="1" dirty="0" smtClean="0"/>
              <a:t>The </a:t>
            </a:r>
            <a:r>
              <a:rPr lang="en-US" altLang="en-US" sz="4000" b="1" dirty="0"/>
              <a:t>facts:</a:t>
            </a:r>
            <a:endParaRPr lang="en-GB" altLang="en-US" sz="4000" b="1" dirty="0"/>
          </a:p>
          <a:p>
            <a:pPr lvl="1">
              <a:buFont typeface="Wingdings" panose="05000000000000000000" pitchFamily="2" charset="2"/>
              <a:buChar char="§"/>
              <a:defRPr/>
            </a:pPr>
            <a:r>
              <a:rPr lang="en-GB" altLang="en-US" sz="4000" dirty="0"/>
              <a:t>Up to 50% medicines not taken as intended </a:t>
            </a:r>
          </a:p>
          <a:p>
            <a:pPr lvl="2">
              <a:lnSpc>
                <a:spcPct val="150000"/>
              </a:lnSpc>
              <a:buFont typeface="Wingdings" panose="05000000000000000000" pitchFamily="2" charset="2"/>
              <a:buChar char="§"/>
              <a:defRPr/>
            </a:pPr>
            <a:r>
              <a:rPr lang="en-GB" altLang="en-US" sz="4000" b="0" dirty="0"/>
              <a:t>Why prescribe medication? </a:t>
            </a:r>
          </a:p>
          <a:p>
            <a:pPr lvl="2">
              <a:lnSpc>
                <a:spcPct val="150000"/>
              </a:lnSpc>
              <a:buFont typeface="Wingdings" panose="05000000000000000000" pitchFamily="2" charset="2"/>
              <a:buChar char="§"/>
              <a:defRPr/>
            </a:pPr>
            <a:r>
              <a:rPr lang="en-GB" altLang="en-US" sz="4000" b="0" dirty="0"/>
              <a:t>What about wastage and costs? Waste report 2011</a:t>
            </a:r>
          </a:p>
          <a:p>
            <a:pPr marL="457200" lvl="1" indent="0" algn="ctr">
              <a:lnSpc>
                <a:spcPct val="150000"/>
              </a:lnSpc>
              <a:buNone/>
              <a:defRPr/>
            </a:pPr>
            <a:r>
              <a:rPr lang="en-GB" sz="1400" dirty="0">
                <a:hlinkClick r:id="rId2"/>
              </a:rPr>
              <a:t>http://discovery.ucl.ac.uk/1350234/1/Evaluation_of_NHS_Medicines_Waste__web_publication_version.pdf</a:t>
            </a:r>
            <a:endParaRPr lang="en-GB" altLang="en-US" sz="1400" dirty="0"/>
          </a:p>
          <a:p>
            <a:pPr lvl="1">
              <a:lnSpc>
                <a:spcPct val="150000"/>
              </a:lnSpc>
              <a:buFont typeface="Wingdings" panose="05000000000000000000" pitchFamily="2" charset="2"/>
              <a:buChar char="§"/>
              <a:defRPr/>
            </a:pPr>
            <a:r>
              <a:rPr lang="en-GB" altLang="en-US" sz="4500" dirty="0"/>
              <a:t>MI is an ideal opportunity to provide post discharge support to minimise risk of preventable medicines-related readmission</a:t>
            </a:r>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12</a:t>
            </a:fld>
            <a:endParaRPr lang="en-US"/>
          </a:p>
        </p:txBody>
      </p:sp>
    </p:spTree>
    <p:extLst>
      <p:ext uri="{BB962C8B-B14F-4D97-AF65-F5344CB8AC3E}">
        <p14:creationId xmlns:p14="http://schemas.microsoft.com/office/powerpoint/2010/main" val="581609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normAutofit fontScale="77500" lnSpcReduction="20000"/>
          </a:bodyPr>
          <a:lstStyle/>
          <a:p>
            <a:pPr algn="ctr"/>
            <a:endParaRPr lang="en-GB" sz="4300" b="1" dirty="0" smtClean="0">
              <a:ln w="0"/>
              <a:ea typeface="HGMinchoL" panose="02020409000000000000" pitchFamily="17" charset="-128"/>
            </a:endParaRPr>
          </a:p>
          <a:p>
            <a:pPr algn="ctr"/>
            <a:r>
              <a:rPr lang="en-GB" sz="4300" b="1" dirty="0" smtClean="0">
                <a:ln w="0"/>
                <a:ea typeface="HGMinchoL" panose="02020409000000000000" pitchFamily="17" charset="-128"/>
              </a:rPr>
              <a:t>Relating </a:t>
            </a:r>
            <a:r>
              <a:rPr lang="en-GB" sz="4300" b="1" dirty="0">
                <a:ln w="0"/>
                <a:ea typeface="HGMinchoL" panose="02020409000000000000" pitchFamily="17" charset="-128"/>
              </a:rPr>
              <a:t>to our patients......</a:t>
            </a:r>
            <a:endParaRPr lang="en-US" sz="4300" b="1" dirty="0">
              <a:ln w="0"/>
              <a:ea typeface="HGMinchoL" panose="02020409000000000000" pitchFamily="17" charset="-128"/>
            </a:endParaRPr>
          </a:p>
          <a:p>
            <a:pPr algn="ctr"/>
            <a:endParaRPr lang="en-GB" altLang="en-US" sz="2800" dirty="0" smtClean="0"/>
          </a:p>
          <a:p>
            <a:pPr algn="ctr"/>
            <a:endParaRPr lang="en-GB" altLang="en-US" sz="2800" dirty="0"/>
          </a:p>
          <a:p>
            <a:pPr algn="ctr"/>
            <a:r>
              <a:rPr lang="en-GB" altLang="en-US" sz="2800" dirty="0" smtClean="0"/>
              <a:t>“</a:t>
            </a:r>
            <a:r>
              <a:rPr lang="en-GB" altLang="en-US" sz="3300" dirty="0"/>
              <a:t>Instead of treating patients as passive recipients of care, they must be viewed as partners in the business of healing, players in the promotion of health, managers of healthcare resources, and experts on their own circumstances, needs, preferences and capabilities.” </a:t>
            </a:r>
          </a:p>
          <a:p>
            <a:endParaRPr lang="en-GB" altLang="en-US" sz="1200" dirty="0" smtClean="0">
              <a:latin typeface="Arial" pitchFamily="34" charset="0"/>
            </a:endParaRPr>
          </a:p>
          <a:p>
            <a:endParaRPr lang="en-GB" altLang="en-US" sz="1200" dirty="0">
              <a:latin typeface="Arial" pitchFamily="34" charset="0"/>
            </a:endParaRPr>
          </a:p>
          <a:p>
            <a:endParaRPr lang="en-GB" altLang="en-US" sz="1200" dirty="0" smtClean="0">
              <a:latin typeface="Arial" pitchFamily="34" charset="0"/>
            </a:endParaRPr>
          </a:p>
          <a:p>
            <a:endParaRPr lang="en-GB" altLang="en-US" sz="1200" dirty="0">
              <a:latin typeface="Arial" pitchFamily="34" charset="0"/>
            </a:endParaRPr>
          </a:p>
          <a:p>
            <a:endParaRPr lang="en-GB" altLang="en-US" sz="1200" dirty="0" smtClean="0">
              <a:latin typeface="Arial" pitchFamily="34" charset="0"/>
            </a:endParaRPr>
          </a:p>
          <a:p>
            <a:endParaRPr lang="en-GB" altLang="en-US" sz="1200" dirty="0">
              <a:latin typeface="Arial" pitchFamily="34" charset="0"/>
            </a:endParaRPr>
          </a:p>
          <a:p>
            <a:endParaRPr lang="en-GB" altLang="en-US" sz="1200" dirty="0" smtClean="0">
              <a:latin typeface="Arial" pitchFamily="34" charset="0"/>
            </a:endParaRPr>
          </a:p>
          <a:p>
            <a:endParaRPr lang="en-GB" altLang="en-US" sz="1200" dirty="0">
              <a:latin typeface="Arial" pitchFamily="34" charset="0"/>
            </a:endParaRPr>
          </a:p>
          <a:p>
            <a:endParaRPr lang="en-GB" altLang="en-US" sz="1200" dirty="0" smtClean="0">
              <a:latin typeface="Arial" pitchFamily="34" charset="0"/>
            </a:endParaRPr>
          </a:p>
          <a:p>
            <a:r>
              <a:rPr lang="en-GB" altLang="en-US" sz="1200" dirty="0" smtClean="0">
                <a:latin typeface="Arial" pitchFamily="34" charset="0"/>
              </a:rPr>
              <a:t>Coulter </a:t>
            </a:r>
            <a:r>
              <a:rPr lang="en-GB" altLang="en-US" sz="1200" dirty="0">
                <a:latin typeface="Arial" pitchFamily="34" charset="0"/>
              </a:rPr>
              <a:t>A. Engaging patients in healthcare. McGraw-Hill Education (UK); 2011 Sep 1.  </a:t>
            </a:r>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13</a:t>
            </a:fld>
            <a:endParaRPr lang="en-US"/>
          </a:p>
        </p:txBody>
      </p:sp>
    </p:spTree>
    <p:extLst>
      <p:ext uri="{BB962C8B-B14F-4D97-AF65-F5344CB8AC3E}">
        <p14:creationId xmlns:p14="http://schemas.microsoft.com/office/powerpoint/2010/main" val="2872217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24744"/>
            <a:ext cx="8382000" cy="4971256"/>
          </a:xfrm>
        </p:spPr>
        <p:txBody>
          <a:bodyPr>
            <a:normAutofit/>
          </a:bodyPr>
          <a:lstStyle/>
          <a:p>
            <a:pPr algn="ctr"/>
            <a:r>
              <a:rPr lang="en-GB" altLang="en-US" sz="4000" b="1" dirty="0"/>
              <a:t>What is the purpose of a </a:t>
            </a:r>
            <a:r>
              <a:rPr lang="en-GB" altLang="en-US" sz="4000" b="1" dirty="0" smtClean="0"/>
              <a:t>consultation/MI </a:t>
            </a:r>
            <a:r>
              <a:rPr lang="en-GB" altLang="en-US" sz="4000" b="1" dirty="0"/>
              <a:t>enquiry</a:t>
            </a:r>
            <a:r>
              <a:rPr lang="en-GB" altLang="en-US" sz="4000" b="1" dirty="0" smtClean="0"/>
              <a:t>? </a:t>
            </a:r>
          </a:p>
          <a:p>
            <a:pPr marL="457200" indent="-457200">
              <a:buFont typeface="Arial" panose="020B0604020202020204" pitchFamily="34" charset="0"/>
              <a:buChar char="•"/>
              <a:defRPr/>
            </a:pPr>
            <a:r>
              <a:rPr lang="en-GB" altLang="en-US" sz="2800" dirty="0"/>
              <a:t>For you?</a:t>
            </a:r>
          </a:p>
          <a:p>
            <a:pPr marL="457200" indent="-457200">
              <a:buFont typeface="Arial" panose="020B0604020202020204" pitchFamily="34" charset="0"/>
              <a:buChar char="•"/>
              <a:defRPr/>
            </a:pPr>
            <a:r>
              <a:rPr lang="en-GB" altLang="en-US" sz="2800" dirty="0"/>
              <a:t>For the patient?</a:t>
            </a:r>
          </a:p>
          <a:p>
            <a:pPr marL="457200" indent="-457200">
              <a:buFont typeface="Arial" panose="020B0604020202020204" pitchFamily="34" charset="0"/>
              <a:buChar char="•"/>
              <a:defRPr/>
            </a:pPr>
            <a:r>
              <a:rPr lang="en-GB" altLang="en-US" sz="2800" dirty="0"/>
              <a:t>For the organisation?</a:t>
            </a:r>
          </a:p>
          <a:p>
            <a:pPr marL="0" indent="0">
              <a:buFont typeface="Arial" pitchFamily="34" charset="0"/>
              <a:buNone/>
              <a:defRPr/>
            </a:pPr>
            <a:endParaRPr lang="en-GB" altLang="en-US" sz="2800" dirty="0"/>
          </a:p>
          <a:p>
            <a:pPr marL="0" indent="0">
              <a:buFont typeface="Arial" pitchFamily="34" charset="0"/>
              <a:buNone/>
              <a:defRPr/>
            </a:pPr>
            <a:r>
              <a:rPr lang="en-GB" altLang="en-US" sz="2800" dirty="0" err="1"/>
              <a:t>MiCAL</a:t>
            </a:r>
            <a:r>
              <a:rPr lang="en-GB" altLang="en-US" sz="2800" dirty="0"/>
              <a:t> Iceberg theory</a:t>
            </a:r>
          </a:p>
          <a:p>
            <a:pPr lvl="1">
              <a:defRPr/>
            </a:pPr>
            <a:r>
              <a:rPr lang="en-GB" altLang="en-US" sz="2800" dirty="0"/>
              <a:t> What's the question behind the question?</a:t>
            </a:r>
          </a:p>
          <a:p>
            <a:pPr algn="ctr"/>
            <a:endParaRPr lang="en-GB" sz="40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14</a:t>
            </a:fld>
            <a:endParaRPr lang="en-US"/>
          </a:p>
        </p:txBody>
      </p:sp>
    </p:spTree>
    <p:extLst>
      <p:ext uri="{BB962C8B-B14F-4D97-AF65-F5344CB8AC3E}">
        <p14:creationId xmlns:p14="http://schemas.microsoft.com/office/powerpoint/2010/main" val="3801150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24744"/>
            <a:ext cx="8382000" cy="4971256"/>
          </a:xfrm>
        </p:spPr>
        <p:txBody>
          <a:bodyPr>
            <a:normAutofit/>
          </a:bodyPr>
          <a:lstStyle/>
          <a:p>
            <a:pPr algn="ctr"/>
            <a:r>
              <a:rPr lang="en-GB" altLang="en-US" sz="3600" b="1" dirty="0"/>
              <a:t>What about </a:t>
            </a:r>
            <a:r>
              <a:rPr lang="en-GB" altLang="en-US" sz="3600" b="1" dirty="0" smtClean="0"/>
              <a:t>MI </a:t>
            </a:r>
          </a:p>
          <a:p>
            <a:pPr>
              <a:defRPr/>
            </a:pPr>
            <a:r>
              <a:rPr lang="en-GB" altLang="en-US" dirty="0"/>
              <a:t>What is the purpose of an MI enquiry</a:t>
            </a:r>
          </a:p>
          <a:p>
            <a:pPr lvl="1">
              <a:defRPr/>
            </a:pPr>
            <a:r>
              <a:rPr lang="en-GB" altLang="en-US" dirty="0"/>
              <a:t>For you</a:t>
            </a:r>
          </a:p>
          <a:p>
            <a:pPr lvl="1">
              <a:defRPr/>
            </a:pPr>
            <a:r>
              <a:rPr lang="en-GB" altLang="en-US" dirty="0"/>
              <a:t>For the caller</a:t>
            </a:r>
          </a:p>
          <a:p>
            <a:pPr marL="0" indent="0">
              <a:buFont typeface="Arial" pitchFamily="34" charset="0"/>
              <a:buNone/>
              <a:defRPr/>
            </a:pPr>
            <a:r>
              <a:rPr lang="en-GB" altLang="en-US" dirty="0" err="1"/>
              <a:t>MiCAL</a:t>
            </a:r>
            <a:r>
              <a:rPr lang="en-GB" altLang="en-US" dirty="0"/>
              <a:t> Iceberg theory</a:t>
            </a:r>
          </a:p>
          <a:p>
            <a:pPr lvl="1">
              <a:defRPr/>
            </a:pPr>
            <a:r>
              <a:rPr lang="en-GB" altLang="en-US" dirty="0"/>
              <a:t> What's the question behind the question?</a:t>
            </a:r>
          </a:p>
          <a:p>
            <a:pPr>
              <a:defRPr/>
            </a:pPr>
            <a:r>
              <a:rPr lang="en-GB" altLang="en-US" dirty="0"/>
              <a:t>What is the process of an MI call?</a:t>
            </a:r>
          </a:p>
          <a:p>
            <a:pPr lvl="1">
              <a:defRPr/>
            </a:pPr>
            <a:r>
              <a:rPr lang="en-GB" altLang="en-US" dirty="0"/>
              <a:t>Guideline driven (UKMI enquiry answering guideline)</a:t>
            </a:r>
          </a:p>
          <a:p>
            <a:pPr lvl="1">
              <a:defRPr/>
            </a:pPr>
            <a:r>
              <a:rPr lang="en-GB" altLang="en-US" dirty="0"/>
              <a:t>How to make conversations person-centred and find out what you need to? (not currently included)</a:t>
            </a:r>
          </a:p>
          <a:p>
            <a:pPr algn="ctr"/>
            <a:endParaRPr lang="en-GB" sz="36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15</a:t>
            </a:fld>
            <a:endParaRPr lang="en-US"/>
          </a:p>
        </p:txBody>
      </p:sp>
    </p:spTree>
    <p:extLst>
      <p:ext uri="{BB962C8B-B14F-4D97-AF65-F5344CB8AC3E}">
        <p14:creationId xmlns:p14="http://schemas.microsoft.com/office/powerpoint/2010/main" val="2191996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80728"/>
            <a:ext cx="8382000" cy="5115272"/>
          </a:xfrm>
        </p:spPr>
        <p:txBody>
          <a:bodyPr/>
          <a:lstStyle/>
          <a:p>
            <a:pPr algn="ctr"/>
            <a:r>
              <a:rPr lang="en-GB" altLang="en-US" sz="3600" b="1" dirty="0"/>
              <a:t>How </a:t>
            </a:r>
            <a:r>
              <a:rPr lang="en-GB" altLang="en-US" sz="3600" b="1" dirty="0" smtClean="0"/>
              <a:t>do </a:t>
            </a:r>
            <a:r>
              <a:rPr lang="en-GB" altLang="en-US" sz="3600" b="1" dirty="0"/>
              <a:t>we structure our consultations (enquiries</a:t>
            </a:r>
            <a:r>
              <a:rPr lang="en-GB" altLang="en-US" sz="3600" b="1" dirty="0" smtClean="0"/>
              <a:t>)? </a:t>
            </a:r>
          </a:p>
          <a:p>
            <a:endParaRPr lang="en-GB" dirty="0"/>
          </a:p>
          <a:p>
            <a:pPr>
              <a:buFont typeface="Arial" panose="020B0604020202020204" pitchFamily="34" charset="0"/>
              <a:buChar char="•"/>
            </a:pPr>
            <a:r>
              <a:rPr lang="en-GB" altLang="en-US" dirty="0"/>
              <a:t>Standard introduction</a:t>
            </a:r>
          </a:p>
          <a:p>
            <a:pPr>
              <a:buFont typeface="Arial" panose="020B0604020202020204" pitchFamily="34" charset="0"/>
              <a:buChar char="•"/>
            </a:pPr>
            <a:r>
              <a:rPr lang="en-GB" altLang="en-US" dirty="0"/>
              <a:t>Fixed format checklist</a:t>
            </a:r>
          </a:p>
          <a:p>
            <a:pPr marL="457200" lvl="1" indent="0">
              <a:buNone/>
            </a:pPr>
            <a:r>
              <a:rPr lang="en-GB" altLang="en-US" dirty="0" smtClean="0"/>
              <a:t>- Advantages</a:t>
            </a:r>
            <a:endParaRPr lang="en-GB" altLang="en-US" dirty="0"/>
          </a:p>
          <a:p>
            <a:pPr marL="457200" lvl="1" indent="0">
              <a:buNone/>
            </a:pPr>
            <a:r>
              <a:rPr lang="en-GB" altLang="en-US" dirty="0" smtClean="0"/>
              <a:t>- Disadvantages</a:t>
            </a:r>
            <a:endParaRPr lang="en-GB" altLang="en-US" dirty="0"/>
          </a:p>
          <a:p>
            <a:pPr>
              <a:buFont typeface="Arial" panose="020B0604020202020204" pitchFamily="34" charset="0"/>
              <a:buChar char="•"/>
            </a:pPr>
            <a:r>
              <a:rPr lang="en-GB" altLang="en-US" dirty="0"/>
              <a:t>Wide variety of resources</a:t>
            </a:r>
          </a:p>
          <a:p>
            <a:pPr marL="457200" lvl="1" indent="0">
              <a:buNone/>
            </a:pPr>
            <a:r>
              <a:rPr lang="en-GB" altLang="en-US" dirty="0" smtClean="0"/>
              <a:t>- Evidence </a:t>
            </a:r>
            <a:r>
              <a:rPr lang="en-GB" altLang="en-US" dirty="0"/>
              <a:t>based</a:t>
            </a:r>
          </a:p>
          <a:p>
            <a:pPr>
              <a:buFont typeface="Arial" panose="020B0604020202020204" pitchFamily="34" charset="0"/>
              <a:buChar char="•"/>
            </a:pPr>
            <a:r>
              <a:rPr lang="en-GB" altLang="en-US" dirty="0"/>
              <a:t>Timelines for responses (MI measure)</a:t>
            </a:r>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16</a:t>
            </a:fld>
            <a:endParaRPr lang="en-US"/>
          </a:p>
        </p:txBody>
      </p:sp>
    </p:spTree>
    <p:extLst>
      <p:ext uri="{BB962C8B-B14F-4D97-AF65-F5344CB8AC3E}">
        <p14:creationId xmlns:p14="http://schemas.microsoft.com/office/powerpoint/2010/main" val="1938334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normAutofit lnSpcReduction="10000"/>
          </a:bodyPr>
          <a:lstStyle/>
          <a:p>
            <a:pPr algn="ctr"/>
            <a:r>
              <a:rPr lang="en-GB" altLang="en-US" sz="4000" b="1" dirty="0"/>
              <a:t>Whose </a:t>
            </a:r>
            <a:r>
              <a:rPr lang="en-GB" altLang="en-US" sz="4000" b="1" dirty="0" smtClean="0"/>
              <a:t>Agenda? </a:t>
            </a:r>
            <a:endParaRPr lang="en-GB" dirty="0"/>
          </a:p>
          <a:p>
            <a:r>
              <a:rPr lang="en-GB" altLang="en-US" sz="2800" dirty="0"/>
              <a:t>Why is the person calling MI</a:t>
            </a:r>
          </a:p>
          <a:p>
            <a:pPr lvl="1"/>
            <a:r>
              <a:rPr lang="en-GB" altLang="en-US" sz="2800" dirty="0"/>
              <a:t>What do they want, what do you want to provide?</a:t>
            </a:r>
          </a:p>
          <a:p>
            <a:pPr lvl="1"/>
            <a:r>
              <a:rPr lang="en-GB" altLang="en-US" sz="2800" dirty="0"/>
              <a:t>How to make it person-centred conversation</a:t>
            </a:r>
          </a:p>
          <a:p>
            <a:r>
              <a:rPr lang="en-GB" altLang="en-US" sz="2800" dirty="0"/>
              <a:t>Agreeing next steps</a:t>
            </a:r>
          </a:p>
          <a:p>
            <a:pPr lvl="1"/>
            <a:r>
              <a:rPr lang="en-GB" altLang="en-US" sz="2800" dirty="0"/>
              <a:t>Honesty about timings, manage expectations</a:t>
            </a:r>
          </a:p>
          <a:p>
            <a:r>
              <a:rPr lang="en-GB" altLang="en-US" sz="2800" dirty="0"/>
              <a:t>Negotiating call times</a:t>
            </a:r>
          </a:p>
          <a:p>
            <a:pPr lvl="1"/>
            <a:r>
              <a:rPr lang="en-GB" altLang="en-US" sz="2800" dirty="0"/>
              <a:t>Within your boundaries</a:t>
            </a:r>
          </a:p>
          <a:p>
            <a:pPr lvl="1"/>
            <a:r>
              <a:rPr lang="en-GB" altLang="en-US" sz="2800" dirty="0"/>
              <a:t>Within theirs</a:t>
            </a:r>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17</a:t>
            </a:fld>
            <a:endParaRPr lang="en-US"/>
          </a:p>
        </p:txBody>
      </p:sp>
    </p:spTree>
    <p:extLst>
      <p:ext uri="{BB962C8B-B14F-4D97-AF65-F5344CB8AC3E}">
        <p14:creationId xmlns:p14="http://schemas.microsoft.com/office/powerpoint/2010/main" val="390061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lstStyle/>
          <a:p>
            <a:pPr algn="ctr"/>
            <a:r>
              <a:rPr lang="en-US" altLang="en-US" sz="4000" b="1" dirty="0">
                <a:ln w="0"/>
              </a:rPr>
              <a:t>An example of how differently we might see things</a:t>
            </a:r>
            <a:r>
              <a:rPr lang="en-US" altLang="en-US" sz="4000" b="1" dirty="0" smtClean="0">
                <a:ln w="0"/>
              </a:rPr>
              <a:t>……</a:t>
            </a:r>
          </a:p>
          <a:p>
            <a:pPr algn="ctr"/>
            <a:endParaRPr lang="en-US" altLang="en-US" sz="1000" b="1" dirty="0">
              <a:ln w="0"/>
            </a:endParaRPr>
          </a:p>
          <a:p>
            <a:pPr algn="ctr"/>
            <a:endParaRPr lang="en-US" altLang="en-US" sz="1000" b="1" dirty="0">
              <a:ln w="0"/>
            </a:endParaRPr>
          </a:p>
          <a:p>
            <a:pPr fontAlgn="auto">
              <a:spcBef>
                <a:spcPct val="0"/>
              </a:spcBef>
              <a:spcAft>
                <a:spcPts val="0"/>
              </a:spcAft>
              <a:buFont typeface="Arial" panose="020B0604020202020204" pitchFamily="34" charset="0"/>
              <a:buChar char="•"/>
              <a:defRPr/>
            </a:pPr>
            <a:r>
              <a:rPr lang="en-GB" altLang="en-US" sz="3200" dirty="0"/>
              <a:t>What do you call your illness?</a:t>
            </a:r>
          </a:p>
          <a:p>
            <a:pPr fontAlgn="auto">
              <a:spcBef>
                <a:spcPct val="0"/>
              </a:spcBef>
              <a:spcAft>
                <a:spcPts val="0"/>
              </a:spcAft>
              <a:buFont typeface="Arial" panose="020B0604020202020204" pitchFamily="34" charset="0"/>
              <a:buChar char="•"/>
              <a:defRPr/>
            </a:pPr>
            <a:r>
              <a:rPr lang="en-GB" altLang="en-US" sz="3200" dirty="0"/>
              <a:t>What do you think has caused it?</a:t>
            </a:r>
          </a:p>
          <a:p>
            <a:pPr fontAlgn="auto">
              <a:spcBef>
                <a:spcPct val="0"/>
              </a:spcBef>
              <a:spcAft>
                <a:spcPts val="0"/>
              </a:spcAft>
              <a:buFont typeface="Arial" panose="020B0604020202020204" pitchFamily="34" charset="0"/>
              <a:buChar char="•"/>
              <a:defRPr/>
            </a:pPr>
            <a:r>
              <a:rPr lang="en-GB" altLang="en-US" sz="3200" dirty="0"/>
              <a:t>How long do you think it will last?</a:t>
            </a:r>
          </a:p>
          <a:p>
            <a:pPr fontAlgn="auto">
              <a:spcBef>
                <a:spcPct val="0"/>
              </a:spcBef>
              <a:spcAft>
                <a:spcPts val="0"/>
              </a:spcAft>
              <a:buFont typeface="Arial" panose="020B0604020202020204" pitchFamily="34" charset="0"/>
              <a:buChar char="•"/>
              <a:defRPr/>
            </a:pPr>
            <a:r>
              <a:rPr lang="en-GB" altLang="en-US" sz="3200" dirty="0"/>
              <a:t>How does it affect you?</a:t>
            </a:r>
          </a:p>
          <a:p>
            <a:pPr fontAlgn="auto">
              <a:spcBef>
                <a:spcPct val="0"/>
              </a:spcBef>
              <a:spcAft>
                <a:spcPts val="0"/>
              </a:spcAft>
              <a:buFont typeface="Arial" panose="020B0604020202020204" pitchFamily="34" charset="0"/>
              <a:buChar char="•"/>
              <a:defRPr/>
            </a:pPr>
            <a:r>
              <a:rPr lang="en-GB" altLang="en-US" sz="3200" dirty="0"/>
              <a:t>What do you think can be done about it?</a:t>
            </a:r>
          </a:p>
          <a:p>
            <a:pPr marL="365760" indent="-256032" fontAlgn="auto">
              <a:spcAft>
                <a:spcPts val="0"/>
              </a:spcAft>
              <a:defRPr/>
            </a:pPr>
            <a:endParaRPr lang="en-GB" sz="800" dirty="0">
              <a:hlinkClick r:id="rId2"/>
            </a:endParaRPr>
          </a:p>
          <a:p>
            <a:pPr marL="365760" indent="-256032" fontAlgn="auto">
              <a:spcAft>
                <a:spcPts val="0"/>
              </a:spcAft>
              <a:defRPr/>
            </a:pPr>
            <a:endParaRPr lang="en-GB" altLang="en-US" sz="1100" dirty="0"/>
          </a:p>
          <a:p>
            <a:pPr marL="365760" indent="-256032" fontAlgn="auto">
              <a:spcAft>
                <a:spcPts val="0"/>
              </a:spcAft>
              <a:defRPr/>
            </a:pPr>
            <a:r>
              <a:rPr lang="en-GB" altLang="en-US" sz="1100" dirty="0" err="1"/>
              <a:t>Leventhals</a:t>
            </a:r>
            <a:r>
              <a:rPr lang="en-GB" altLang="en-US" sz="1100" dirty="0"/>
              <a:t> “common sense” model.  Illness perceptions. In </a:t>
            </a:r>
            <a:r>
              <a:rPr lang="en-GB" altLang="en-US" sz="1100" dirty="0" err="1"/>
              <a:t>Rachman</a:t>
            </a:r>
            <a:r>
              <a:rPr lang="en-GB" altLang="en-US" sz="1100" dirty="0"/>
              <a:t> S, </a:t>
            </a:r>
            <a:r>
              <a:rPr lang="en-GB" altLang="en-US" sz="1100" dirty="0" err="1"/>
              <a:t>ed.medical</a:t>
            </a:r>
            <a:r>
              <a:rPr lang="en-GB" altLang="en-US" sz="1100" dirty="0"/>
              <a:t> psychology </a:t>
            </a:r>
            <a:r>
              <a:rPr lang="en-GB" altLang="en-US" sz="1100" dirty="0" err="1"/>
              <a:t>Vol</a:t>
            </a:r>
            <a:r>
              <a:rPr lang="en-GB" altLang="en-US" sz="1100" dirty="0"/>
              <a:t> 2 New York, Guildford Press 1980 7-30)</a:t>
            </a:r>
          </a:p>
          <a:p>
            <a:pPr marL="365760" indent="-256032" fontAlgn="auto">
              <a:spcAft>
                <a:spcPts val="0"/>
              </a:spcAft>
              <a:defRPr/>
            </a:pPr>
            <a:endParaRPr lang="en-GB" sz="800" dirty="0"/>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18</a:t>
            </a:fld>
            <a:endParaRPr lang="en-US"/>
          </a:p>
        </p:txBody>
      </p:sp>
    </p:spTree>
    <p:extLst>
      <p:ext uri="{BB962C8B-B14F-4D97-AF65-F5344CB8AC3E}">
        <p14:creationId xmlns:p14="http://schemas.microsoft.com/office/powerpoint/2010/main" val="2646440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lstStyle/>
          <a:p>
            <a:pPr algn="ctr"/>
            <a:r>
              <a:rPr lang="en-GB" sz="4000" b="1" dirty="0">
                <a:ln w="0"/>
              </a:rPr>
              <a:t>Can we use a “coaching” </a:t>
            </a:r>
            <a:r>
              <a:rPr lang="en-GB" sz="4000" b="1" dirty="0" err="1">
                <a:ln w="0"/>
              </a:rPr>
              <a:t>mindset</a:t>
            </a:r>
            <a:r>
              <a:rPr lang="en-GB" sz="4000" b="1" dirty="0">
                <a:ln w="0"/>
              </a:rPr>
              <a:t> within a structured consultation</a:t>
            </a:r>
            <a:endParaRPr lang="en-US" sz="4000" b="1" dirty="0">
              <a:ln w="0"/>
            </a:endParaRPr>
          </a:p>
          <a:p>
            <a:endParaRPr lang="en-GB" b="1" dirty="0">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19</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5719" y="2204864"/>
            <a:ext cx="4241775" cy="2382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51520" y="4869160"/>
            <a:ext cx="8701980" cy="1077218"/>
          </a:xfrm>
          <a:prstGeom prst="rect">
            <a:avLst/>
          </a:prstGeom>
        </p:spPr>
        <p:txBody>
          <a:bodyPr wrap="square">
            <a:spAutoFit/>
          </a:bodyPr>
          <a:lstStyle/>
          <a:p>
            <a:pPr algn="ctr" eaLnBrk="1" hangingPunct="1"/>
            <a:r>
              <a:rPr lang="en-GB" altLang="en-US" sz="3200" dirty="0">
                <a:latin typeface="+mn-lt"/>
              </a:rPr>
              <a:t>What do we need to do differently to increase the person-</a:t>
            </a:r>
            <a:r>
              <a:rPr lang="en-GB" altLang="en-US" sz="3200" dirty="0" err="1">
                <a:latin typeface="+mn-lt"/>
              </a:rPr>
              <a:t>centredness</a:t>
            </a:r>
            <a:r>
              <a:rPr lang="en-GB" altLang="en-US" sz="3200" dirty="0">
                <a:latin typeface="+mn-lt"/>
              </a:rPr>
              <a:t> of our care?</a:t>
            </a:r>
          </a:p>
        </p:txBody>
      </p:sp>
    </p:spTree>
    <p:extLst>
      <p:ext uri="{BB962C8B-B14F-4D97-AF65-F5344CB8AC3E}">
        <p14:creationId xmlns:p14="http://schemas.microsoft.com/office/powerpoint/2010/main" val="247362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052736"/>
            <a:ext cx="8363272" cy="5043264"/>
          </a:xfrm>
        </p:spPr>
        <p:txBody>
          <a:bodyPr>
            <a:normAutofit/>
          </a:bodyPr>
          <a:lstStyle/>
          <a:p>
            <a:pPr marL="0" indent="0" algn="ctr"/>
            <a:r>
              <a:rPr lang="en-GB" sz="4400" b="1" dirty="0"/>
              <a:t>Today’s </a:t>
            </a:r>
            <a:r>
              <a:rPr lang="en-GB" sz="4400" b="1" dirty="0" smtClean="0"/>
              <a:t>Agenda </a:t>
            </a:r>
            <a:r>
              <a:rPr lang="en-GB" sz="1200" b="1" dirty="0"/>
              <a:t> </a:t>
            </a:r>
            <a:r>
              <a:rPr lang="en-GB" sz="1200" b="1" dirty="0" smtClean="0"/>
              <a:t> </a:t>
            </a:r>
          </a:p>
          <a:p>
            <a:pPr>
              <a:buFont typeface="Arial" panose="020B0604020202020204" pitchFamily="34" charset="0"/>
              <a:buChar char="•"/>
              <a:defRPr/>
            </a:pPr>
            <a:r>
              <a:rPr lang="en-GB" altLang="en-US" sz="2800" dirty="0"/>
              <a:t>Why </a:t>
            </a:r>
            <a:r>
              <a:rPr lang="en-GB" altLang="en-US" sz="2800" dirty="0" smtClean="0"/>
              <a:t>we </a:t>
            </a:r>
            <a:r>
              <a:rPr lang="en-GB" altLang="en-US" sz="2800" dirty="0"/>
              <a:t>are here</a:t>
            </a:r>
          </a:p>
          <a:p>
            <a:pPr marL="457200" lvl="1" indent="0">
              <a:buNone/>
              <a:defRPr/>
            </a:pPr>
            <a:r>
              <a:rPr lang="en-GB" altLang="en-US" sz="2800" dirty="0" smtClean="0"/>
              <a:t>-Reflect </a:t>
            </a:r>
            <a:r>
              <a:rPr lang="en-GB" altLang="en-US" sz="2800" dirty="0"/>
              <a:t>on our practice</a:t>
            </a:r>
          </a:p>
          <a:p>
            <a:pPr>
              <a:buFont typeface="Arial" panose="020B0604020202020204" pitchFamily="34" charset="0"/>
              <a:buChar char="•"/>
              <a:defRPr/>
            </a:pPr>
            <a:r>
              <a:rPr lang="en-GB" altLang="en-US" sz="2800" dirty="0"/>
              <a:t>What will we cover today</a:t>
            </a:r>
          </a:p>
          <a:p>
            <a:pPr marL="457200" lvl="1" indent="0">
              <a:buNone/>
              <a:defRPr/>
            </a:pPr>
            <a:r>
              <a:rPr lang="en-GB" altLang="en-US" sz="2800" dirty="0" smtClean="0"/>
              <a:t> - What </a:t>
            </a:r>
            <a:r>
              <a:rPr lang="en-GB" altLang="en-US" sz="2800" dirty="0"/>
              <a:t>is person-centred care in everyday practice?</a:t>
            </a:r>
          </a:p>
          <a:p>
            <a:pPr marL="457200" lvl="1" indent="0">
              <a:buNone/>
              <a:defRPr/>
            </a:pPr>
            <a:r>
              <a:rPr lang="en-GB" altLang="en-US" sz="2800" dirty="0" smtClean="0"/>
              <a:t> - How </a:t>
            </a:r>
            <a:r>
              <a:rPr lang="en-GB" altLang="en-US" sz="2800" dirty="0"/>
              <a:t>can it be integrated into MI systems and practice?</a:t>
            </a:r>
          </a:p>
          <a:p>
            <a:pPr marL="457200" lvl="1" indent="0">
              <a:buNone/>
              <a:defRPr/>
            </a:pPr>
            <a:r>
              <a:rPr lang="en-GB" altLang="en-US" sz="2800" dirty="0"/>
              <a:t> </a:t>
            </a:r>
            <a:r>
              <a:rPr lang="en-GB" altLang="en-US" sz="2800" dirty="0" smtClean="0"/>
              <a:t> - What </a:t>
            </a:r>
            <a:r>
              <a:rPr lang="en-GB" altLang="en-US" sz="2800" dirty="0"/>
              <a:t>can we measure?</a:t>
            </a:r>
          </a:p>
          <a:p>
            <a:pPr marL="0" indent="0" algn="ctr"/>
            <a:endParaRPr lang="en-GB" sz="1200" dirty="0" smtClean="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a:t>
            </a:fld>
            <a:endParaRPr lang="en-US"/>
          </a:p>
        </p:txBody>
      </p:sp>
    </p:spTree>
    <p:extLst>
      <p:ext uri="{BB962C8B-B14F-4D97-AF65-F5344CB8AC3E}">
        <p14:creationId xmlns:p14="http://schemas.microsoft.com/office/powerpoint/2010/main" val="2574292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20</a:t>
            </a:fld>
            <a:endParaRPr lang="en-US"/>
          </a:p>
        </p:txBody>
      </p:sp>
      <p:sp>
        <p:nvSpPr>
          <p:cNvPr id="7" name="Rectangle 2">
            <a:extLst>
              <a:ext uri="{FF2B5EF4-FFF2-40B4-BE49-F238E27FC236}"/>
            </a:extLst>
          </p:cNvPr>
          <p:cNvSpPr txBox="1">
            <a:spLocks noChangeArrowheads="1"/>
          </p:cNvSpPr>
          <p:nvPr/>
        </p:nvSpPr>
        <p:spPr>
          <a:xfrm>
            <a:off x="33784" y="188640"/>
            <a:ext cx="8999538" cy="871438"/>
          </a:xfrm>
          <a:prstGeom prst="rect">
            <a:avLst/>
          </a:prstGeom>
        </p:spPr>
        <p:txBody>
          <a:bodyPr/>
          <a:lstStyle>
            <a:lvl1pPr algn="l" rtl="0" eaLnBrk="1" fontAlgn="base" hangingPunct="1">
              <a:spcBef>
                <a:spcPct val="0"/>
              </a:spcBef>
              <a:spcAft>
                <a:spcPct val="0"/>
              </a:spcAft>
              <a:defRPr sz="3200" b="1">
                <a:solidFill>
                  <a:schemeClr val="accent1"/>
                </a:solidFill>
                <a:latin typeface="+mj-lt"/>
                <a:ea typeface="MS PGothic" pitchFamily="34" charset="-128"/>
                <a:cs typeface="MS PGothic" charset="0"/>
              </a:defRPr>
            </a:lvl1pPr>
            <a:lvl2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2pPr>
            <a:lvl3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3pPr>
            <a:lvl4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4pPr>
            <a:lvl5pPr algn="l" rtl="0" eaLnBrk="1" fontAlgn="base" hangingPunct="1">
              <a:spcBef>
                <a:spcPct val="0"/>
              </a:spcBef>
              <a:spcAft>
                <a:spcPct val="0"/>
              </a:spcAft>
              <a:defRPr sz="3200" b="1">
                <a:solidFill>
                  <a:schemeClr val="accent1"/>
                </a:solidFill>
                <a:latin typeface="Arial" charset="0"/>
                <a:ea typeface="MS PGothic" pitchFamily="34" charset="-128"/>
                <a:cs typeface="MS PGothic" charset="0"/>
              </a:defRPr>
            </a:lvl5pPr>
            <a:lvl6pPr marL="457200" algn="l" rtl="0" eaLnBrk="1" fontAlgn="base" hangingPunct="1">
              <a:spcBef>
                <a:spcPct val="0"/>
              </a:spcBef>
              <a:spcAft>
                <a:spcPct val="0"/>
              </a:spcAft>
              <a:defRPr sz="3200" b="1">
                <a:solidFill>
                  <a:schemeClr val="tx2"/>
                </a:solidFill>
                <a:latin typeface="Arial" charset="0"/>
                <a:ea typeface="ＭＳ Ｐゴシック" charset="0"/>
              </a:defRPr>
            </a:lvl6pPr>
            <a:lvl7pPr marL="914400" algn="l" rtl="0" eaLnBrk="1" fontAlgn="base" hangingPunct="1">
              <a:spcBef>
                <a:spcPct val="0"/>
              </a:spcBef>
              <a:spcAft>
                <a:spcPct val="0"/>
              </a:spcAft>
              <a:defRPr sz="3200" b="1">
                <a:solidFill>
                  <a:schemeClr val="tx2"/>
                </a:solidFill>
                <a:latin typeface="Arial" charset="0"/>
                <a:ea typeface="ＭＳ Ｐゴシック" charset="0"/>
              </a:defRPr>
            </a:lvl7pPr>
            <a:lvl8pPr marL="1371600" algn="l" rtl="0" eaLnBrk="1" fontAlgn="base" hangingPunct="1">
              <a:spcBef>
                <a:spcPct val="0"/>
              </a:spcBef>
              <a:spcAft>
                <a:spcPct val="0"/>
              </a:spcAft>
              <a:defRPr sz="3200" b="1">
                <a:solidFill>
                  <a:schemeClr val="tx2"/>
                </a:solidFill>
                <a:latin typeface="Arial" charset="0"/>
                <a:ea typeface="ＭＳ Ｐゴシック" charset="0"/>
              </a:defRPr>
            </a:lvl8pPr>
            <a:lvl9pPr marL="1828800" algn="l" rtl="0" eaLnBrk="1" fontAlgn="base" hangingPunct="1">
              <a:spcBef>
                <a:spcPct val="0"/>
              </a:spcBef>
              <a:spcAft>
                <a:spcPct val="0"/>
              </a:spcAft>
              <a:defRPr sz="3200" b="1">
                <a:solidFill>
                  <a:schemeClr val="tx2"/>
                </a:solidFill>
                <a:latin typeface="Arial" charset="0"/>
                <a:ea typeface="ＭＳ Ｐゴシック" charset="0"/>
              </a:defRPr>
            </a:lvl9pPr>
          </a:lstStyle>
          <a:p>
            <a:pPr algn="ctr">
              <a:defRPr/>
            </a:pPr>
            <a:endParaRPr lang="en-GB" altLang="en-US" sz="2800" kern="0" dirty="0" smtClean="0">
              <a:ln w="0"/>
              <a:solidFill>
                <a:schemeClr val="tx1"/>
              </a:solidFill>
              <a:latin typeface="Insignia LT Std" pitchFamily="34" charset="0"/>
              <a:cs typeface="Arial" charset="0"/>
            </a:endParaRPr>
          </a:p>
          <a:p>
            <a:pPr algn="ctr">
              <a:defRPr/>
            </a:pPr>
            <a:r>
              <a:rPr lang="en-GB" altLang="en-US" sz="3600" kern="0" dirty="0" smtClean="0">
                <a:ln w="0"/>
                <a:solidFill>
                  <a:schemeClr val="tx1"/>
                </a:solidFill>
                <a:latin typeface="+mn-lt"/>
                <a:cs typeface="Arial" charset="0"/>
              </a:rPr>
              <a:t>  The T GROW Model</a:t>
            </a:r>
            <a:endParaRPr lang="en-GB" altLang="en-US" sz="3600" kern="0" dirty="0">
              <a:ln w="0"/>
              <a:solidFill>
                <a:schemeClr val="tx1"/>
              </a:solidFill>
              <a:latin typeface="+mn-lt"/>
              <a:cs typeface="Arial" charset="0"/>
            </a:endParaRPr>
          </a:p>
        </p:txBody>
      </p:sp>
      <p:graphicFrame>
        <p:nvGraphicFramePr>
          <p:cNvPr id="8" name="Content Placeholder 5">
            <a:extLst>
              <a:ext uri="{FF2B5EF4-FFF2-40B4-BE49-F238E27FC236}"/>
            </a:extLst>
          </p:cNvPr>
          <p:cNvGraphicFramePr>
            <a:graphicFrameLocks/>
          </p:cNvGraphicFramePr>
          <p:nvPr>
            <p:extLst>
              <p:ext uri="{D42A27DB-BD31-4B8C-83A1-F6EECF244321}">
                <p14:modId xmlns:p14="http://schemas.microsoft.com/office/powerpoint/2010/main" val="2951198432"/>
              </p:ext>
            </p:extLst>
          </p:nvPr>
        </p:nvGraphicFramePr>
        <p:xfrm>
          <a:off x="323528" y="1268759"/>
          <a:ext cx="8352928" cy="4392489"/>
        </p:xfrm>
        <a:graphic>
          <a:graphicData uri="http://schemas.openxmlformats.org/drawingml/2006/table">
            <a:tbl>
              <a:tblPr bandRow="1">
                <a:tableStyleId>{2D5ABB26-0587-4C30-8999-92F81FD0307C}</a:tableStyleId>
              </a:tblPr>
              <a:tblGrid>
                <a:gridCol w="2074078">
                  <a:extLst>
                    <a:ext uri="{9D8B030D-6E8A-4147-A177-3AD203B41FA5}"/>
                  </a:extLst>
                </a:gridCol>
                <a:gridCol w="6278850">
                  <a:extLst>
                    <a:ext uri="{9D8B030D-6E8A-4147-A177-3AD203B41FA5}"/>
                  </a:extLst>
                </a:gridCol>
              </a:tblGrid>
              <a:tr h="897282">
                <a:tc>
                  <a:txBody>
                    <a:bodyPr/>
                    <a:lstStyle/>
                    <a:p>
                      <a:r>
                        <a:rPr lang="en-GB" sz="1600" b="1" dirty="0" smtClean="0">
                          <a:solidFill>
                            <a:schemeClr val="tx2">
                              <a:lumMod val="75000"/>
                            </a:schemeClr>
                          </a:solidFill>
                          <a:latin typeface="+mn-lt"/>
                        </a:rPr>
                        <a:t>TOPIC</a:t>
                      </a:r>
                      <a:endParaRPr lang="en-GB" sz="1600" b="1" dirty="0">
                        <a:solidFill>
                          <a:schemeClr val="tx2">
                            <a:lumMod val="75000"/>
                          </a:schemeClr>
                        </a:solidFill>
                        <a:latin typeface="+mn-lt"/>
                      </a:endParaRP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2">
                              <a:lumMod val="75000"/>
                            </a:schemeClr>
                          </a:solidFill>
                          <a:latin typeface="+mn-lt"/>
                          <a:cs typeface="Arial" pitchFamily="34" charset="0"/>
                        </a:rPr>
                        <a:t>What is the coachee’s context,</a:t>
                      </a:r>
                      <a:r>
                        <a:rPr lang="en-GB" sz="1600" baseline="0" dirty="0">
                          <a:solidFill>
                            <a:schemeClr val="tx2">
                              <a:lumMod val="75000"/>
                            </a:schemeClr>
                          </a:solidFill>
                          <a:latin typeface="+mn-lt"/>
                          <a:cs typeface="Arial" pitchFamily="34" charset="0"/>
                        </a:rPr>
                        <a:t>  how is the topic relevant to them?  </a:t>
                      </a:r>
                      <a:r>
                        <a:rPr lang="en-GB" sz="1600" dirty="0">
                          <a:solidFill>
                            <a:schemeClr val="tx2">
                              <a:lumMod val="75000"/>
                            </a:schemeClr>
                          </a:solidFill>
                          <a:latin typeface="+mn-lt"/>
                          <a:cs typeface="Arial" pitchFamily="34" charset="0"/>
                        </a:rPr>
                        <a:t>What is their agenda?  Us</a:t>
                      </a:r>
                      <a:r>
                        <a:rPr lang="en-GB" sz="1600" baseline="0" dirty="0">
                          <a:solidFill>
                            <a:schemeClr val="tx2">
                              <a:lumMod val="75000"/>
                            </a:schemeClr>
                          </a:solidFill>
                          <a:latin typeface="+mn-lt"/>
                          <a:cs typeface="Arial" pitchFamily="34" charset="0"/>
                        </a:rPr>
                        <a:t>e this time to  </a:t>
                      </a:r>
                      <a:r>
                        <a:rPr lang="en-US" sz="1600" dirty="0">
                          <a:solidFill>
                            <a:schemeClr val="tx2">
                              <a:lumMod val="75000"/>
                            </a:schemeClr>
                          </a:solidFill>
                          <a:latin typeface="+mn-lt"/>
                          <a:cs typeface="Arial" pitchFamily="34" charset="0"/>
                        </a:rPr>
                        <a:t>build rapport. </a:t>
                      </a:r>
                      <a:endParaRPr lang="en-GB" sz="1600" dirty="0">
                        <a:solidFill>
                          <a:schemeClr val="tx2">
                            <a:lumMod val="75000"/>
                          </a:schemeClr>
                        </a:solidFill>
                        <a:latin typeface="+mn-lt"/>
                        <a:cs typeface="Arial" pitchFamily="34" charset="0"/>
                      </a:endParaRP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752443">
                <a:tc>
                  <a:txBody>
                    <a:bodyPr/>
                    <a:lstStyle/>
                    <a:p>
                      <a:r>
                        <a:rPr lang="en-GB" sz="1600" b="1" dirty="0">
                          <a:solidFill>
                            <a:schemeClr val="tx2">
                              <a:lumMod val="75000"/>
                            </a:schemeClr>
                          </a:solidFill>
                          <a:latin typeface="+mn-lt"/>
                        </a:rPr>
                        <a:t>GOAL</a:t>
                      </a: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2">
                              <a:lumMod val="75000"/>
                            </a:schemeClr>
                          </a:solidFill>
                          <a:latin typeface="+mn-lt"/>
                          <a:cs typeface="Arial" pitchFamily="34" charset="0"/>
                        </a:rPr>
                        <a:t>Work with</a:t>
                      </a:r>
                      <a:r>
                        <a:rPr lang="en-US" sz="1600" baseline="0" dirty="0">
                          <a:solidFill>
                            <a:schemeClr val="tx2">
                              <a:lumMod val="75000"/>
                            </a:schemeClr>
                          </a:solidFill>
                          <a:latin typeface="+mn-lt"/>
                          <a:cs typeface="Arial" pitchFamily="34" charset="0"/>
                        </a:rPr>
                        <a:t> the coachee to define their SMART goal supporting an acheivable outcome for your conversation</a:t>
                      </a:r>
                      <a:r>
                        <a:rPr lang="en-US" sz="1600" dirty="0">
                          <a:solidFill>
                            <a:schemeClr val="tx2">
                              <a:lumMod val="75000"/>
                            </a:schemeClr>
                          </a:solidFill>
                          <a:latin typeface="+mn-lt"/>
                          <a:cs typeface="Arial" pitchFamily="34" charset="0"/>
                        </a:rPr>
                        <a:t> </a:t>
                      </a:r>
                      <a:endParaRPr lang="en-GB" sz="1600" dirty="0">
                        <a:solidFill>
                          <a:schemeClr val="tx2">
                            <a:lumMod val="75000"/>
                          </a:schemeClr>
                        </a:solidFill>
                        <a:latin typeface="+mn-lt"/>
                        <a:cs typeface="Arial" pitchFamily="34" charset="0"/>
                      </a:endParaRP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1166460">
                <a:tc>
                  <a:txBody>
                    <a:bodyPr/>
                    <a:lstStyle/>
                    <a:p>
                      <a:r>
                        <a:rPr lang="en-GB" sz="1600" b="1" dirty="0">
                          <a:solidFill>
                            <a:schemeClr val="tx2">
                              <a:lumMod val="75000"/>
                            </a:schemeClr>
                          </a:solidFill>
                          <a:latin typeface="+mn-lt"/>
                        </a:rPr>
                        <a:t>REALITY</a:t>
                      </a: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2">
                              <a:lumMod val="75000"/>
                            </a:schemeClr>
                          </a:solidFill>
                          <a:latin typeface="+mn-lt"/>
                          <a:cs typeface="Arial" pitchFamily="34" charset="0"/>
                        </a:rPr>
                        <a:t>Develop coachee’s awareness of their</a:t>
                      </a:r>
                      <a:r>
                        <a:rPr lang="en-US" sz="1600" baseline="0" dirty="0">
                          <a:solidFill>
                            <a:schemeClr val="tx2">
                              <a:lumMod val="75000"/>
                            </a:schemeClr>
                          </a:solidFill>
                          <a:latin typeface="+mn-lt"/>
                          <a:cs typeface="Arial" pitchFamily="34" charset="0"/>
                        </a:rPr>
                        <a:t> situation. Help them develop a wider perspective and to take responsibility for their situation through disucussing, </a:t>
                      </a:r>
                      <a:r>
                        <a:rPr lang="en-US" sz="1600" dirty="0">
                          <a:solidFill>
                            <a:schemeClr val="tx2">
                              <a:lumMod val="75000"/>
                            </a:schemeClr>
                          </a:solidFill>
                          <a:latin typeface="+mn-lt"/>
                          <a:cs typeface="Arial" pitchFamily="34" charset="0"/>
                        </a:rPr>
                        <a:t>exploring, and challenging  their present </a:t>
                      </a:r>
                      <a:r>
                        <a:rPr lang="en-US" sz="1600" dirty="0" smtClean="0">
                          <a:solidFill>
                            <a:schemeClr val="tx2">
                              <a:lumMod val="75000"/>
                            </a:schemeClr>
                          </a:solidFill>
                          <a:latin typeface="+mn-lt"/>
                          <a:cs typeface="Arial" pitchFamily="34" charset="0"/>
                        </a:rPr>
                        <a:t>situation. </a:t>
                      </a:r>
                      <a:endParaRPr lang="en-GB" sz="1600" dirty="0">
                        <a:solidFill>
                          <a:schemeClr val="tx2">
                            <a:lumMod val="75000"/>
                          </a:schemeClr>
                        </a:solidFill>
                        <a:latin typeface="+mn-lt"/>
                        <a:cs typeface="Arial" pitchFamily="34" charset="0"/>
                      </a:endParaRP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752443">
                <a:tc>
                  <a:txBody>
                    <a:bodyPr/>
                    <a:lstStyle/>
                    <a:p>
                      <a:r>
                        <a:rPr lang="en-GB" sz="1600" b="1" dirty="0">
                          <a:solidFill>
                            <a:schemeClr val="tx2">
                              <a:lumMod val="75000"/>
                            </a:schemeClr>
                          </a:solidFill>
                          <a:latin typeface="+mn-lt"/>
                        </a:rPr>
                        <a:t>OPTIONS</a:t>
                      </a: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2">
                              <a:lumMod val="75000"/>
                            </a:schemeClr>
                          </a:solidFill>
                          <a:latin typeface="+mn-lt"/>
                          <a:cs typeface="Arial" pitchFamily="34" charset="0"/>
                        </a:rPr>
                        <a:t>Support</a:t>
                      </a:r>
                      <a:r>
                        <a:rPr lang="en-US" sz="1600" baseline="0" dirty="0">
                          <a:solidFill>
                            <a:schemeClr val="tx2">
                              <a:lumMod val="75000"/>
                            </a:schemeClr>
                          </a:solidFill>
                          <a:latin typeface="+mn-lt"/>
                          <a:cs typeface="Arial" pitchFamily="34" charset="0"/>
                        </a:rPr>
                        <a:t> the coachee in generating a number of options to acheive their goal and thinking about alternative choices.  </a:t>
                      </a:r>
                      <a:endParaRPr lang="en-GB" sz="1600" dirty="0">
                        <a:solidFill>
                          <a:schemeClr val="tx2">
                            <a:lumMod val="75000"/>
                          </a:schemeClr>
                        </a:solidFill>
                        <a:latin typeface="+mn-lt"/>
                        <a:cs typeface="Arial" pitchFamily="34" charset="0"/>
                      </a:endParaRP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823861">
                <a:tc>
                  <a:txBody>
                    <a:bodyPr/>
                    <a:lstStyle/>
                    <a:p>
                      <a:r>
                        <a:rPr lang="en-GB" sz="1600" b="1" dirty="0">
                          <a:solidFill>
                            <a:schemeClr val="tx2">
                              <a:lumMod val="75000"/>
                            </a:schemeClr>
                          </a:solidFill>
                          <a:latin typeface="+mn-lt"/>
                        </a:rPr>
                        <a:t>WILL / </a:t>
                      </a:r>
                      <a:r>
                        <a:rPr lang="en-GB" sz="1600" b="1" dirty="0" smtClean="0">
                          <a:solidFill>
                            <a:schemeClr val="tx2">
                              <a:lumMod val="75000"/>
                            </a:schemeClr>
                          </a:solidFill>
                          <a:latin typeface="+mn-lt"/>
                        </a:rPr>
                        <a:t>WRAP-UP</a:t>
                      </a:r>
                      <a:endParaRPr lang="en-GB" sz="1600" b="1" dirty="0">
                        <a:solidFill>
                          <a:schemeClr val="tx2">
                            <a:lumMod val="75000"/>
                          </a:schemeClr>
                        </a:solidFill>
                        <a:latin typeface="+mn-lt"/>
                      </a:endParaRP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2">
                              <a:lumMod val="75000"/>
                            </a:schemeClr>
                          </a:solidFill>
                          <a:latin typeface="+mn-lt"/>
                          <a:cs typeface="Arial" pitchFamily="34" charset="0"/>
                        </a:rPr>
                        <a:t>Encourage the coachee to articulate their</a:t>
                      </a:r>
                      <a:r>
                        <a:rPr lang="en-US" sz="1600" baseline="0" dirty="0">
                          <a:solidFill>
                            <a:schemeClr val="tx2">
                              <a:lumMod val="75000"/>
                            </a:schemeClr>
                          </a:solidFill>
                          <a:latin typeface="+mn-lt"/>
                          <a:cs typeface="Arial" pitchFamily="34" charset="0"/>
                        </a:rPr>
                        <a:t> chosen option, and describe how they will put their plan into action to acheive their goal</a:t>
                      </a:r>
                      <a:endParaRPr lang="en-GB" sz="1600" dirty="0">
                        <a:solidFill>
                          <a:schemeClr val="tx2">
                            <a:lumMod val="75000"/>
                          </a:schemeClr>
                        </a:solidFill>
                        <a:latin typeface="+mn-lt"/>
                        <a:cs typeface="Arial" pitchFamily="34" charset="0"/>
                      </a:endParaRPr>
                    </a:p>
                  </a:txBody>
                  <a:tcPr marL="91439" marR="91439"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bl>
          </a:graphicData>
        </a:graphic>
      </p:graphicFrame>
      <p:sp>
        <p:nvSpPr>
          <p:cNvPr id="9" name="Slide Number Placeholder 6"/>
          <p:cNvSpPr txBox="1">
            <a:spLocks/>
          </p:cNvSpPr>
          <p:nvPr/>
        </p:nvSpPr>
        <p:spPr bwMode="auto">
          <a:xfrm>
            <a:off x="6882755" y="6522591"/>
            <a:ext cx="2087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r" eaLnBrk="1" hangingPunct="1">
              <a:spcBef>
                <a:spcPct val="0"/>
              </a:spcBef>
              <a:buFontTx/>
              <a:buNone/>
            </a:pPr>
            <a:fld id="{D9AC305D-E84A-443E-A14C-C0558C4E75D6}" type="slidenum">
              <a:rPr lang="en-GB" altLang="en-US" sz="1200">
                <a:solidFill>
                  <a:srgbClr val="898C9C"/>
                </a:solidFill>
                <a:latin typeface="Insignia LT Std"/>
                <a:ea typeface="MS PGothic" pitchFamily="34" charset="-128"/>
              </a:rPr>
              <a:pPr algn="r" eaLnBrk="1" hangingPunct="1">
                <a:spcBef>
                  <a:spcPct val="0"/>
                </a:spcBef>
                <a:buFontTx/>
                <a:buNone/>
              </a:pPr>
              <a:t>20</a:t>
            </a:fld>
            <a:endParaRPr lang="en-GB" altLang="en-US" sz="1200">
              <a:solidFill>
                <a:srgbClr val="898C9C"/>
              </a:solidFill>
              <a:latin typeface="Insignia LT Std"/>
              <a:ea typeface="MS PGothic" pitchFamily="34" charset="-128"/>
            </a:endParaRPr>
          </a:p>
        </p:txBody>
      </p:sp>
      <p:sp>
        <p:nvSpPr>
          <p:cNvPr id="10" name="TextBox 9">
            <a:extLst>
              <a:ext uri="{FF2B5EF4-FFF2-40B4-BE49-F238E27FC236}"/>
            </a:extLst>
          </p:cNvPr>
          <p:cNvSpPr txBox="1"/>
          <p:nvPr/>
        </p:nvSpPr>
        <p:spPr>
          <a:xfrm>
            <a:off x="717203" y="5733256"/>
            <a:ext cx="7632700" cy="554037"/>
          </a:xfrm>
          <a:prstGeom prst="rect">
            <a:avLst/>
          </a:prstGeom>
          <a:noFill/>
        </p:spPr>
        <p:txBody>
          <a:bodyPr>
            <a:spAutoFit/>
          </a:bodyPr>
          <a:lstStyle/>
          <a:p>
            <a:pPr>
              <a:defRPr/>
            </a:pPr>
            <a:r>
              <a:rPr lang="en-GB" sz="1000" i="1" dirty="0">
                <a:latin typeface="+mn-lt"/>
              </a:rPr>
              <a:t>Whitmore, Sir John (2009) [1992]. Coaching for performance: </a:t>
            </a:r>
            <a:r>
              <a:rPr lang="en-GB" sz="1000" i="1" dirty="0" err="1">
                <a:latin typeface="+mn-lt"/>
              </a:rPr>
              <a:t>GROWing</a:t>
            </a:r>
            <a:r>
              <a:rPr lang="en-GB" sz="1000" i="1" dirty="0">
                <a:latin typeface="+mn-lt"/>
              </a:rPr>
              <a:t> human potential and purpose: the principles and practice of coaching and leadership. People skills for professionals (4th ed.). Boston: Nicholas </a:t>
            </a:r>
            <a:r>
              <a:rPr lang="en-GB" sz="1000" i="1" dirty="0" err="1">
                <a:latin typeface="+mn-lt"/>
              </a:rPr>
              <a:t>Brealey.</a:t>
            </a:r>
            <a:r>
              <a:rPr lang="en-GB" sz="1000" i="1" dirty="0" err="1">
                <a:latin typeface="+mn-lt"/>
                <a:hlinkClick r:id="rId2" tooltip="International Standard Book Number"/>
              </a:rPr>
              <a:t>ISBN</a:t>
            </a:r>
            <a:r>
              <a:rPr lang="en-GB" sz="1000" i="1" dirty="0">
                <a:latin typeface="+mn-lt"/>
              </a:rPr>
              <a:t> </a:t>
            </a:r>
            <a:r>
              <a:rPr lang="en-GB" sz="1000" i="1" dirty="0">
                <a:latin typeface="+mn-lt"/>
                <a:hlinkClick r:id="rId3" tooltip="Special:BookSources/9781857885354"/>
              </a:rPr>
              <a:t>9781857885354</a:t>
            </a:r>
            <a:r>
              <a:rPr lang="en-GB" sz="1000" i="1" dirty="0">
                <a:latin typeface="+mn-lt"/>
              </a:rPr>
              <a:t>. </a:t>
            </a:r>
            <a:r>
              <a:rPr lang="en-GB" sz="1000" i="1" dirty="0">
                <a:latin typeface="+mn-lt"/>
                <a:hlinkClick r:id="rId4" tooltip="OCLC"/>
              </a:rPr>
              <a:t>OCLC</a:t>
            </a:r>
            <a:r>
              <a:rPr lang="en-GB" sz="1000" i="1" dirty="0">
                <a:latin typeface="+mn-lt"/>
              </a:rPr>
              <a:t> </a:t>
            </a:r>
            <a:r>
              <a:rPr lang="en-GB" sz="1000" i="1" dirty="0">
                <a:latin typeface="+mn-lt"/>
                <a:hlinkClick r:id="rId5"/>
              </a:rPr>
              <a:t>314840903</a:t>
            </a:r>
            <a:r>
              <a:rPr lang="en-GB" sz="1000" i="1" dirty="0">
                <a:latin typeface="+mn-lt"/>
              </a:rPr>
              <a:t>. see also work of  Alan Fine, Graham Alexander and Max </a:t>
            </a:r>
            <a:r>
              <a:rPr lang="en-GB" sz="1000" i="1" dirty="0" err="1">
                <a:latin typeface="+mn-lt"/>
              </a:rPr>
              <a:t>Landsberg</a:t>
            </a:r>
            <a:endParaRPr lang="en-GB" dirty="0"/>
          </a:p>
        </p:txBody>
      </p:sp>
    </p:spTree>
    <p:extLst>
      <p:ext uri="{BB962C8B-B14F-4D97-AF65-F5344CB8AC3E}">
        <p14:creationId xmlns:p14="http://schemas.microsoft.com/office/powerpoint/2010/main" val="2356659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64704"/>
            <a:ext cx="8382000" cy="5331296"/>
          </a:xfrm>
        </p:spPr>
        <p:txBody>
          <a:bodyPr/>
          <a:lstStyle/>
          <a:p>
            <a:pPr algn="ctr"/>
            <a:r>
              <a:rPr lang="en-GB" sz="4000" b="1" dirty="0" smtClean="0">
                <a:ln w="0"/>
              </a:rPr>
              <a:t> Coaching </a:t>
            </a:r>
            <a:r>
              <a:rPr lang="en-GB" sz="4000" b="1" dirty="0" err="1">
                <a:ln w="0"/>
              </a:rPr>
              <a:t>Mindset</a:t>
            </a:r>
            <a:r>
              <a:rPr lang="en-GB" sz="6000" b="1" dirty="0">
                <a:ln w="0"/>
              </a:rPr>
              <a:t/>
            </a:r>
            <a:br>
              <a:rPr lang="en-GB" sz="6000" b="1" dirty="0">
                <a:ln w="0"/>
              </a:rPr>
            </a:br>
            <a:r>
              <a:rPr lang="en-GB" sz="2000" b="1" dirty="0" smtClean="0">
                <a:ln w="0"/>
              </a:rPr>
              <a:t>(Addresses </a:t>
            </a:r>
            <a:r>
              <a:rPr lang="en-GB" sz="2000" b="1" dirty="0">
                <a:ln w="0"/>
              </a:rPr>
              <a:t>some of the elephants in the room</a:t>
            </a:r>
            <a:r>
              <a:rPr lang="en-GB" sz="2000" b="1" dirty="0" smtClean="0">
                <a:ln w="0"/>
              </a:rPr>
              <a:t>) </a:t>
            </a:r>
          </a:p>
          <a:p>
            <a:pPr algn="ctr"/>
            <a:endParaRPr lang="en-GB" sz="1600" b="1" dirty="0">
              <a:ln w="0"/>
            </a:endParaRPr>
          </a:p>
          <a:p>
            <a:pPr algn="ctr"/>
            <a:endParaRPr lang="en-GB" sz="16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21</a:t>
            </a:fld>
            <a:endParaRPr lang="en-US"/>
          </a:p>
        </p:txBody>
      </p:sp>
      <p:graphicFrame>
        <p:nvGraphicFramePr>
          <p:cNvPr id="6" name="Table 5">
            <a:extLst>
              <a:ext uri="{FF2B5EF4-FFF2-40B4-BE49-F238E27FC236}"/>
            </a:extLst>
          </p:cNvPr>
          <p:cNvGraphicFramePr>
            <a:graphicFrameLocks noGrp="1"/>
          </p:cNvGraphicFramePr>
          <p:nvPr>
            <p:extLst>
              <p:ext uri="{D42A27DB-BD31-4B8C-83A1-F6EECF244321}">
                <p14:modId xmlns:p14="http://schemas.microsoft.com/office/powerpoint/2010/main" val="503251385"/>
              </p:ext>
            </p:extLst>
          </p:nvPr>
        </p:nvGraphicFramePr>
        <p:xfrm>
          <a:off x="467545" y="1988840"/>
          <a:ext cx="7920804" cy="3657584"/>
        </p:xfrm>
        <a:graphic>
          <a:graphicData uri="http://schemas.openxmlformats.org/drawingml/2006/table">
            <a:tbl>
              <a:tblPr firstRow="1" bandRow="1">
                <a:tableStyleId>{5940675A-B579-460E-94D1-54222C63F5DA}</a:tableStyleId>
              </a:tblPr>
              <a:tblGrid>
                <a:gridCol w="2640268">
                  <a:extLst>
                    <a:ext uri="{9D8B030D-6E8A-4147-A177-3AD203B41FA5}"/>
                  </a:extLst>
                </a:gridCol>
                <a:gridCol w="2640268">
                  <a:extLst>
                    <a:ext uri="{9D8B030D-6E8A-4147-A177-3AD203B41FA5}"/>
                  </a:extLst>
                </a:gridCol>
                <a:gridCol w="2640268">
                  <a:extLst>
                    <a:ext uri="{9D8B030D-6E8A-4147-A177-3AD203B41FA5}"/>
                  </a:extLst>
                </a:gridCol>
              </a:tblGrid>
              <a:tr h="421540">
                <a:tc>
                  <a:txBody>
                    <a:bodyPr/>
                    <a:lstStyle/>
                    <a:p>
                      <a:r>
                        <a:rPr lang="en-GB" sz="2400" b="1" dirty="0"/>
                        <a:t>Inquire</a:t>
                      </a:r>
                      <a:endParaRPr lang="en-GB" sz="2400" b="1" dirty="0">
                        <a:solidFill>
                          <a:schemeClr val="tx1"/>
                        </a:solidFill>
                      </a:endParaRPr>
                    </a:p>
                  </a:txBody>
                  <a:tcPr marT="45718" marB="45718"/>
                </a:tc>
                <a:tc>
                  <a:txBody>
                    <a:bodyPr/>
                    <a:lstStyle/>
                    <a:p>
                      <a:r>
                        <a:rPr lang="en-GB" sz="2400" b="1" dirty="0"/>
                        <a:t>Re-Wire</a:t>
                      </a:r>
                      <a:endParaRPr lang="en-GB" sz="2400" b="1" dirty="0">
                        <a:solidFill>
                          <a:schemeClr val="tx1"/>
                        </a:solidFill>
                      </a:endParaRPr>
                    </a:p>
                  </a:txBody>
                  <a:tcPr marT="45718" marB="45718"/>
                </a:tc>
                <a:tc>
                  <a:txBody>
                    <a:bodyPr/>
                    <a:lstStyle/>
                    <a:p>
                      <a:r>
                        <a:rPr lang="en-GB" sz="2400" b="1" dirty="0"/>
                        <a:t>Inspire</a:t>
                      </a:r>
                      <a:endParaRPr lang="en-GB" sz="2400" b="1" dirty="0">
                        <a:solidFill>
                          <a:schemeClr val="tx1"/>
                        </a:solidFill>
                      </a:endParaRPr>
                    </a:p>
                  </a:txBody>
                  <a:tcPr marT="45718" marB="45718"/>
                </a:tc>
                <a:extLst>
                  <a:ext uri="{0D108BD9-81ED-4DB2-BD59-A6C34878D82A}"/>
                </a:extLst>
              </a:tr>
              <a:tr h="1316211">
                <a:tc>
                  <a:txBody>
                    <a:bodyPr/>
                    <a:lstStyle/>
                    <a:p>
                      <a:r>
                        <a:rPr lang="en-GB" sz="2400" dirty="0"/>
                        <a:t>Stay Curious – Use questions</a:t>
                      </a:r>
                      <a:r>
                        <a:rPr lang="en-GB" sz="2400" baseline="0" dirty="0"/>
                        <a:t> more than answers.</a:t>
                      </a:r>
                      <a:endParaRPr lang="en-GB" sz="2400" dirty="0">
                        <a:solidFill>
                          <a:schemeClr val="tx1"/>
                        </a:solidFill>
                      </a:endParaRPr>
                    </a:p>
                  </a:txBody>
                  <a:tcPr marT="45718" marB="45718"/>
                </a:tc>
                <a:tc>
                  <a:txBody>
                    <a:bodyPr/>
                    <a:lstStyle/>
                    <a:p>
                      <a:r>
                        <a:rPr lang="en-GB" sz="2400" dirty="0"/>
                        <a:t>Clarify expectations</a:t>
                      </a:r>
                      <a:endParaRPr lang="en-GB" sz="2400" dirty="0">
                        <a:solidFill>
                          <a:schemeClr val="tx1"/>
                        </a:solidFill>
                      </a:endParaRPr>
                    </a:p>
                  </a:txBody>
                  <a:tcPr marT="45718" marB="45718"/>
                </a:tc>
                <a:tc>
                  <a:txBody>
                    <a:bodyPr/>
                    <a:lstStyle/>
                    <a:p>
                      <a:r>
                        <a:rPr lang="en-GB" sz="2400" dirty="0"/>
                        <a:t>Provide frequent </a:t>
                      </a:r>
                      <a:r>
                        <a:rPr lang="en-GB" sz="2400" baseline="0" dirty="0"/>
                        <a:t> and positive feedbacks.</a:t>
                      </a:r>
                      <a:endParaRPr lang="en-GB" sz="2400" dirty="0">
                        <a:solidFill>
                          <a:schemeClr val="tx1"/>
                        </a:solidFill>
                      </a:endParaRPr>
                    </a:p>
                  </a:txBody>
                  <a:tcPr marT="45718" marB="45718"/>
                </a:tc>
                <a:extLst>
                  <a:ext uri="{0D108BD9-81ED-4DB2-BD59-A6C34878D82A}"/>
                </a:extLst>
              </a:tr>
              <a:tr h="671632">
                <a:tc>
                  <a:txBody>
                    <a:bodyPr/>
                    <a:lstStyle/>
                    <a:p>
                      <a:r>
                        <a:rPr lang="en-GB" sz="2400" dirty="0"/>
                        <a:t>Be Open</a:t>
                      </a:r>
                      <a:endParaRPr lang="en-GB" sz="2400" dirty="0">
                        <a:solidFill>
                          <a:schemeClr val="tx1"/>
                        </a:solidFill>
                      </a:endParaRPr>
                    </a:p>
                  </a:txBody>
                  <a:tcPr marT="45718" marB="45718"/>
                </a:tc>
                <a:tc>
                  <a:txBody>
                    <a:bodyPr/>
                    <a:lstStyle/>
                    <a:p>
                      <a:r>
                        <a:rPr lang="en-GB" sz="2400" dirty="0"/>
                        <a:t>Set</a:t>
                      </a:r>
                      <a:r>
                        <a:rPr lang="en-GB" sz="2400" baseline="0" dirty="0"/>
                        <a:t> goals to change behaviour</a:t>
                      </a:r>
                      <a:endParaRPr lang="en-GB" sz="2400" dirty="0">
                        <a:solidFill>
                          <a:schemeClr val="tx1"/>
                        </a:solidFill>
                      </a:endParaRPr>
                    </a:p>
                  </a:txBody>
                  <a:tcPr marT="45718" marB="45718"/>
                </a:tc>
                <a:tc>
                  <a:txBody>
                    <a:bodyPr/>
                    <a:lstStyle/>
                    <a:p>
                      <a:r>
                        <a:rPr lang="en-GB" sz="2400" dirty="0"/>
                        <a:t>Be Accessible</a:t>
                      </a:r>
                      <a:endParaRPr lang="en-GB" sz="2400" dirty="0">
                        <a:solidFill>
                          <a:schemeClr val="tx1"/>
                        </a:solidFill>
                      </a:endParaRPr>
                    </a:p>
                  </a:txBody>
                  <a:tcPr marT="45718" marB="45718"/>
                </a:tc>
                <a:extLst>
                  <a:ext uri="{0D108BD9-81ED-4DB2-BD59-A6C34878D82A}"/>
                </a:extLst>
              </a:tr>
              <a:tr h="671632">
                <a:tc>
                  <a:txBody>
                    <a:bodyPr/>
                    <a:lstStyle/>
                    <a:p>
                      <a:r>
                        <a:rPr lang="en-GB" sz="2400" dirty="0"/>
                        <a:t>Get the Facts</a:t>
                      </a:r>
                      <a:endParaRPr lang="en-GB" sz="2400" dirty="0">
                        <a:solidFill>
                          <a:schemeClr val="tx1"/>
                        </a:solidFill>
                      </a:endParaRPr>
                    </a:p>
                  </a:txBody>
                  <a:tcPr marT="45718" marB="45718"/>
                </a:tc>
                <a:tc>
                  <a:txBody>
                    <a:bodyPr/>
                    <a:lstStyle/>
                    <a:p>
                      <a:r>
                        <a:rPr lang="en-GB" sz="2400" dirty="0"/>
                        <a:t>Broaden Perspectives</a:t>
                      </a:r>
                      <a:endParaRPr lang="en-GB" sz="2400" dirty="0">
                        <a:solidFill>
                          <a:schemeClr val="tx1"/>
                        </a:solidFill>
                      </a:endParaRPr>
                    </a:p>
                  </a:txBody>
                  <a:tcPr marT="45718" marB="45718"/>
                </a:tc>
                <a:tc>
                  <a:txBody>
                    <a:bodyPr/>
                    <a:lstStyle/>
                    <a:p>
                      <a:r>
                        <a:rPr lang="en-GB" sz="2400" dirty="0"/>
                        <a:t>Highlight the Way</a:t>
                      </a:r>
                      <a:endParaRPr lang="en-GB" sz="2400" dirty="0">
                        <a:solidFill>
                          <a:schemeClr val="tx1"/>
                        </a:solidFill>
                      </a:endParaRPr>
                    </a:p>
                  </a:txBody>
                  <a:tcPr marT="45718" marB="45718"/>
                </a:tc>
                <a:extLst>
                  <a:ext uri="{0D108BD9-81ED-4DB2-BD59-A6C34878D82A}"/>
                </a:extLst>
              </a:tr>
            </a:tbl>
          </a:graphicData>
        </a:graphic>
      </p:graphicFrame>
      <p:sp>
        <p:nvSpPr>
          <p:cNvPr id="5" name="Rectangle 4"/>
          <p:cNvSpPr/>
          <p:nvPr/>
        </p:nvSpPr>
        <p:spPr>
          <a:xfrm>
            <a:off x="482204" y="5661248"/>
            <a:ext cx="7848872" cy="707886"/>
          </a:xfrm>
          <a:prstGeom prst="rect">
            <a:avLst/>
          </a:prstGeom>
        </p:spPr>
        <p:txBody>
          <a:bodyPr wrap="square">
            <a:spAutoFit/>
          </a:bodyPr>
          <a:lstStyle/>
          <a:p>
            <a:r>
              <a:rPr lang="en-GB" altLang="en-US" sz="1000" dirty="0">
                <a:latin typeface="Arial" pitchFamily="34" charset="0"/>
              </a:rPr>
              <a:t>see also Coulter A and Collins A. Making shared decision making a reality. Kings Fund, London 2011 </a:t>
            </a:r>
            <a:r>
              <a:rPr lang="en-GB" altLang="en-US" sz="1000" dirty="0">
                <a:latin typeface="Arial" pitchFamily="34" charset="0"/>
                <a:hlinkClick r:id="rId2"/>
              </a:rPr>
              <a:t>https://www.kingsfund.org.uk/sites/default/files/Making-shared-decision-making-a-reality-paper-Angela-Coulter-Alf-Collins-July-2011_0.pdf</a:t>
            </a:r>
            <a:endParaRPr lang="en-GB" altLang="en-US" sz="1000" dirty="0">
              <a:latin typeface="Arial" pitchFamily="34" charset="0"/>
            </a:endParaRPr>
          </a:p>
          <a:p>
            <a:r>
              <a:rPr lang="en-GB" altLang="en-US" sz="1000" dirty="0">
                <a:latin typeface="Arial" pitchFamily="34" charset="0"/>
              </a:rPr>
              <a:t> </a:t>
            </a:r>
          </a:p>
        </p:txBody>
      </p:sp>
    </p:spTree>
    <p:extLst>
      <p:ext uri="{BB962C8B-B14F-4D97-AF65-F5344CB8AC3E}">
        <p14:creationId xmlns:p14="http://schemas.microsoft.com/office/powerpoint/2010/main" val="19652198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lstStyle/>
          <a:p>
            <a:pPr algn="ctr"/>
            <a:r>
              <a:rPr lang="en-GB" sz="4000" b="1" dirty="0">
                <a:ln w="0"/>
                <a:latin typeface="Insignia LT Std" pitchFamily="34" charset="0"/>
              </a:rPr>
              <a:t>Health Coaching Process</a:t>
            </a:r>
          </a:p>
          <a:p>
            <a:endParaRPr lang="en-GB"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22</a:t>
            </a:fld>
            <a:endParaRPr lang="en-US"/>
          </a:p>
        </p:txBody>
      </p:sp>
      <p:sp>
        <p:nvSpPr>
          <p:cNvPr id="5" name="Text Box 2">
            <a:extLst>
              <a:ext uri="{FF2B5EF4-FFF2-40B4-BE49-F238E27FC236}"/>
            </a:extLst>
          </p:cNvPr>
          <p:cNvSpPr txBox="1">
            <a:spLocks noChangeArrowheads="1"/>
          </p:cNvSpPr>
          <p:nvPr/>
        </p:nvSpPr>
        <p:spPr bwMode="auto">
          <a:xfrm>
            <a:off x="498476" y="1606549"/>
            <a:ext cx="504825" cy="4100513"/>
          </a:xfrm>
          <a:prstGeom prst="rect">
            <a:avLst/>
          </a:prstGeom>
          <a:noFill/>
          <a:ln>
            <a:noFill/>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lnSpc>
                <a:spcPct val="150000"/>
              </a:lnSpc>
              <a:spcBef>
                <a:spcPct val="45000"/>
              </a:spcBef>
              <a:defRPr/>
            </a:pPr>
            <a:r>
              <a:rPr lang="en-GB" sz="2800" dirty="0">
                <a:solidFill>
                  <a:schemeClr val="tx2">
                    <a:lumMod val="75000"/>
                  </a:schemeClr>
                </a:solidFill>
                <a:latin typeface="Insignia LT Std" pitchFamily="34" charset="0"/>
              </a:rPr>
              <a:t>A</a:t>
            </a:r>
          </a:p>
          <a:p>
            <a:pPr algn="ctr" eaLnBrk="1" hangingPunct="1">
              <a:lnSpc>
                <a:spcPct val="150000"/>
              </a:lnSpc>
              <a:spcBef>
                <a:spcPct val="45000"/>
              </a:spcBef>
              <a:defRPr/>
            </a:pPr>
            <a:r>
              <a:rPr lang="en-GB" sz="2800" dirty="0">
                <a:solidFill>
                  <a:schemeClr val="tx2">
                    <a:lumMod val="75000"/>
                  </a:schemeClr>
                </a:solidFill>
                <a:latin typeface="Insignia LT Std" pitchFamily="34" charset="0"/>
              </a:rPr>
              <a:t>G</a:t>
            </a:r>
          </a:p>
          <a:p>
            <a:pPr algn="ctr" eaLnBrk="1" hangingPunct="1">
              <a:lnSpc>
                <a:spcPct val="150000"/>
              </a:lnSpc>
              <a:spcBef>
                <a:spcPct val="45000"/>
              </a:spcBef>
              <a:defRPr/>
            </a:pPr>
            <a:r>
              <a:rPr lang="en-GB" sz="2800" dirty="0">
                <a:solidFill>
                  <a:schemeClr val="tx2">
                    <a:lumMod val="75000"/>
                  </a:schemeClr>
                </a:solidFill>
                <a:latin typeface="Insignia LT Std" pitchFamily="34" charset="0"/>
              </a:rPr>
              <a:t>R</a:t>
            </a:r>
          </a:p>
          <a:p>
            <a:pPr algn="ctr" eaLnBrk="1" hangingPunct="1">
              <a:lnSpc>
                <a:spcPct val="150000"/>
              </a:lnSpc>
              <a:spcBef>
                <a:spcPct val="45000"/>
              </a:spcBef>
              <a:defRPr/>
            </a:pPr>
            <a:r>
              <a:rPr lang="en-GB" sz="2800" dirty="0">
                <a:solidFill>
                  <a:schemeClr val="tx2">
                    <a:lumMod val="75000"/>
                  </a:schemeClr>
                </a:solidFill>
                <a:latin typeface="Insignia LT Std" pitchFamily="34" charset="0"/>
              </a:rPr>
              <a:t>O</a:t>
            </a:r>
          </a:p>
          <a:p>
            <a:pPr algn="ctr" eaLnBrk="1" hangingPunct="1">
              <a:lnSpc>
                <a:spcPct val="150000"/>
              </a:lnSpc>
              <a:spcBef>
                <a:spcPct val="45000"/>
              </a:spcBef>
              <a:defRPr/>
            </a:pPr>
            <a:r>
              <a:rPr lang="en-GB" sz="2800" dirty="0">
                <a:solidFill>
                  <a:schemeClr val="tx2">
                    <a:lumMod val="75000"/>
                  </a:schemeClr>
                </a:solidFill>
                <a:latin typeface="Insignia LT Std" pitchFamily="34" charset="0"/>
              </a:rPr>
              <a:t>W</a:t>
            </a:r>
          </a:p>
        </p:txBody>
      </p:sp>
      <p:sp>
        <p:nvSpPr>
          <p:cNvPr id="6" name="Text Box 5"/>
          <p:cNvSpPr txBox="1">
            <a:spLocks noChangeArrowheads="1"/>
          </p:cNvSpPr>
          <p:nvPr/>
        </p:nvSpPr>
        <p:spPr bwMode="auto">
          <a:xfrm>
            <a:off x="1139404" y="1606549"/>
            <a:ext cx="1511300" cy="409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150000"/>
              </a:lnSpc>
              <a:spcBef>
                <a:spcPct val="45000"/>
              </a:spcBef>
              <a:buFontTx/>
              <a:buNone/>
            </a:pPr>
            <a:r>
              <a:rPr lang="en-GB" altLang="en-US" sz="2800" dirty="0">
                <a:solidFill>
                  <a:srgbClr val="FF0000"/>
                </a:solidFill>
                <a:latin typeface="Insignia LT Std"/>
              </a:rPr>
              <a:t>Agenda</a:t>
            </a:r>
          </a:p>
          <a:p>
            <a:pPr eaLnBrk="1" hangingPunct="1">
              <a:lnSpc>
                <a:spcPct val="150000"/>
              </a:lnSpc>
              <a:spcBef>
                <a:spcPct val="45000"/>
              </a:spcBef>
              <a:buFontTx/>
              <a:buNone/>
            </a:pPr>
            <a:r>
              <a:rPr lang="en-GB" altLang="en-US" sz="2800" dirty="0">
                <a:solidFill>
                  <a:srgbClr val="FF0000"/>
                </a:solidFill>
                <a:latin typeface="Insignia LT Std"/>
              </a:rPr>
              <a:t>Goal</a:t>
            </a:r>
          </a:p>
          <a:p>
            <a:pPr eaLnBrk="1" hangingPunct="1">
              <a:lnSpc>
                <a:spcPct val="150000"/>
              </a:lnSpc>
              <a:spcBef>
                <a:spcPct val="45000"/>
              </a:spcBef>
              <a:buFontTx/>
              <a:buNone/>
            </a:pPr>
            <a:r>
              <a:rPr lang="en-GB" altLang="en-US" sz="2800" dirty="0">
                <a:solidFill>
                  <a:srgbClr val="FF0000"/>
                </a:solidFill>
                <a:latin typeface="Insignia LT Std"/>
              </a:rPr>
              <a:t>Reality</a:t>
            </a:r>
          </a:p>
          <a:p>
            <a:pPr eaLnBrk="1" hangingPunct="1">
              <a:lnSpc>
                <a:spcPct val="150000"/>
              </a:lnSpc>
              <a:spcBef>
                <a:spcPct val="45000"/>
              </a:spcBef>
              <a:buFontTx/>
              <a:buNone/>
            </a:pPr>
            <a:r>
              <a:rPr lang="en-GB" altLang="en-US" sz="2800" dirty="0">
                <a:solidFill>
                  <a:srgbClr val="FF0000"/>
                </a:solidFill>
                <a:latin typeface="Insignia LT Std"/>
              </a:rPr>
              <a:t>Options</a:t>
            </a:r>
          </a:p>
          <a:p>
            <a:pPr eaLnBrk="1" hangingPunct="1">
              <a:lnSpc>
                <a:spcPct val="150000"/>
              </a:lnSpc>
              <a:spcBef>
                <a:spcPct val="45000"/>
              </a:spcBef>
              <a:buFontTx/>
              <a:buNone/>
            </a:pPr>
            <a:r>
              <a:rPr lang="en-GB" altLang="en-US" sz="2800" dirty="0">
                <a:solidFill>
                  <a:srgbClr val="FF0000"/>
                </a:solidFill>
                <a:latin typeface="Insignia LT Std"/>
              </a:rPr>
              <a:t>Will</a:t>
            </a:r>
          </a:p>
        </p:txBody>
      </p:sp>
      <p:sp>
        <p:nvSpPr>
          <p:cNvPr id="8" name="Text Box 3">
            <a:extLst>
              <a:ext uri="{FF2B5EF4-FFF2-40B4-BE49-F238E27FC236}"/>
            </a:extLst>
          </p:cNvPr>
          <p:cNvSpPr txBox="1">
            <a:spLocks noChangeArrowheads="1"/>
          </p:cNvSpPr>
          <p:nvPr/>
        </p:nvSpPr>
        <p:spPr bwMode="auto">
          <a:xfrm>
            <a:off x="2724200" y="1506866"/>
            <a:ext cx="6192838" cy="4298950"/>
          </a:xfrm>
          <a:prstGeom prst="rect">
            <a:avLst/>
          </a:prstGeom>
          <a:noFill/>
          <a:ln>
            <a:noFill/>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200000"/>
              </a:lnSpc>
              <a:spcBef>
                <a:spcPts val="1000"/>
              </a:spcBef>
              <a:defRPr/>
            </a:pPr>
            <a:r>
              <a:rPr lang="en-GB" sz="2400" dirty="0">
                <a:solidFill>
                  <a:schemeClr val="tx2">
                    <a:lumMod val="75000"/>
                  </a:schemeClr>
                </a:solidFill>
                <a:latin typeface="Calibri" pitchFamily="34" charset="0"/>
                <a:cs typeface="Calibri" pitchFamily="34" charset="0"/>
              </a:rPr>
              <a:t>What do you want to talk about in this session?</a:t>
            </a:r>
          </a:p>
          <a:p>
            <a:pPr eaLnBrk="1" hangingPunct="1">
              <a:lnSpc>
                <a:spcPct val="200000"/>
              </a:lnSpc>
              <a:spcBef>
                <a:spcPts val="1000"/>
              </a:spcBef>
              <a:defRPr/>
            </a:pPr>
            <a:r>
              <a:rPr lang="en-GB" sz="2400" dirty="0">
                <a:solidFill>
                  <a:schemeClr val="tx2">
                    <a:lumMod val="75000"/>
                  </a:schemeClr>
                </a:solidFill>
                <a:latin typeface="Calibri" pitchFamily="34" charset="0"/>
                <a:cs typeface="Calibri" pitchFamily="34" charset="0"/>
              </a:rPr>
              <a:t>What do you want from this conversation?</a:t>
            </a:r>
          </a:p>
          <a:p>
            <a:pPr eaLnBrk="1" hangingPunct="1">
              <a:lnSpc>
                <a:spcPct val="200000"/>
              </a:lnSpc>
              <a:spcBef>
                <a:spcPts val="1000"/>
              </a:spcBef>
              <a:defRPr/>
            </a:pPr>
            <a:r>
              <a:rPr lang="en-GB" sz="2400" dirty="0">
                <a:solidFill>
                  <a:schemeClr val="tx2">
                    <a:lumMod val="75000"/>
                  </a:schemeClr>
                </a:solidFill>
                <a:latin typeface="Calibri" pitchFamily="34" charset="0"/>
                <a:cs typeface="Calibri" pitchFamily="34" charset="0"/>
              </a:rPr>
              <a:t>What is happening now?</a:t>
            </a:r>
          </a:p>
          <a:p>
            <a:pPr eaLnBrk="1" hangingPunct="1">
              <a:lnSpc>
                <a:spcPct val="200000"/>
              </a:lnSpc>
              <a:spcBef>
                <a:spcPts val="1000"/>
              </a:spcBef>
              <a:defRPr/>
            </a:pPr>
            <a:r>
              <a:rPr lang="en-GB" sz="2400" dirty="0">
                <a:solidFill>
                  <a:schemeClr val="tx2">
                    <a:lumMod val="75000"/>
                  </a:schemeClr>
                </a:solidFill>
                <a:latin typeface="Calibri" pitchFamily="34" charset="0"/>
                <a:cs typeface="Calibri" pitchFamily="34" charset="0"/>
              </a:rPr>
              <a:t>What could you do?</a:t>
            </a:r>
          </a:p>
          <a:p>
            <a:pPr eaLnBrk="1" hangingPunct="1">
              <a:lnSpc>
                <a:spcPct val="200000"/>
              </a:lnSpc>
              <a:spcBef>
                <a:spcPts val="1000"/>
              </a:spcBef>
              <a:defRPr/>
            </a:pPr>
            <a:r>
              <a:rPr lang="en-GB" sz="2400" dirty="0">
                <a:solidFill>
                  <a:schemeClr val="tx2">
                    <a:lumMod val="75000"/>
                  </a:schemeClr>
                </a:solidFill>
                <a:latin typeface="Calibri" pitchFamily="34" charset="0"/>
                <a:cs typeface="Calibri" pitchFamily="34" charset="0"/>
              </a:rPr>
              <a:t>What will you do?</a:t>
            </a:r>
          </a:p>
        </p:txBody>
      </p:sp>
    </p:spTree>
    <p:extLst>
      <p:ext uri="{BB962C8B-B14F-4D97-AF65-F5344CB8AC3E}">
        <p14:creationId xmlns:p14="http://schemas.microsoft.com/office/powerpoint/2010/main" val="232803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80728"/>
            <a:ext cx="8382000" cy="5115272"/>
          </a:xfrm>
        </p:spPr>
        <p:txBody>
          <a:bodyPr>
            <a:normAutofit/>
          </a:bodyPr>
          <a:lstStyle/>
          <a:p>
            <a:pPr algn="ctr"/>
            <a:r>
              <a:rPr lang="en-GB" altLang="en-US" sz="3200" b="1" dirty="0" smtClean="0"/>
              <a:t>Coaching </a:t>
            </a:r>
            <a:r>
              <a:rPr lang="en-GB" altLang="en-US" sz="3200" b="1" dirty="0"/>
              <a:t>to health coaching</a:t>
            </a:r>
            <a:endParaRPr lang="en-GB" sz="32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23</a:t>
            </a:fld>
            <a:endParaRPr lang="en-US"/>
          </a:p>
        </p:txBody>
      </p:sp>
      <p:graphicFrame>
        <p:nvGraphicFramePr>
          <p:cNvPr id="6" name="Table 5">
            <a:extLst>
              <a:ext uri="{FF2B5EF4-FFF2-40B4-BE49-F238E27FC236}"/>
            </a:extLst>
          </p:cNvPr>
          <p:cNvGraphicFramePr>
            <a:graphicFrameLocks noGrp="1"/>
          </p:cNvGraphicFramePr>
          <p:nvPr>
            <p:extLst>
              <p:ext uri="{D42A27DB-BD31-4B8C-83A1-F6EECF244321}">
                <p14:modId xmlns:p14="http://schemas.microsoft.com/office/powerpoint/2010/main" val="551678938"/>
              </p:ext>
            </p:extLst>
          </p:nvPr>
        </p:nvGraphicFramePr>
        <p:xfrm>
          <a:off x="395536" y="1916832"/>
          <a:ext cx="8424936" cy="3416736"/>
        </p:xfrm>
        <a:graphic>
          <a:graphicData uri="http://schemas.openxmlformats.org/drawingml/2006/table">
            <a:tbl>
              <a:tblPr firstRow="1" bandRow="1">
                <a:tableStyleId>{5940675A-B579-460E-94D1-54222C63F5DA}</a:tableStyleId>
              </a:tblPr>
              <a:tblGrid>
                <a:gridCol w="4212468">
                  <a:extLst>
                    <a:ext uri="{9D8B030D-6E8A-4147-A177-3AD203B41FA5}"/>
                  </a:extLst>
                </a:gridCol>
                <a:gridCol w="4212468">
                  <a:extLst>
                    <a:ext uri="{9D8B030D-6E8A-4147-A177-3AD203B41FA5}"/>
                  </a:extLst>
                </a:gridCol>
              </a:tblGrid>
              <a:tr h="148596">
                <a:tc>
                  <a:txBody>
                    <a:bodyPr/>
                    <a:lstStyle/>
                    <a:p>
                      <a:r>
                        <a:rPr lang="en-GB" sz="2000" dirty="0" err="1"/>
                        <a:t>Coachee</a:t>
                      </a:r>
                      <a:r>
                        <a:rPr lang="en-GB" sz="2000" dirty="0"/>
                        <a:t> TOPIC</a:t>
                      </a:r>
                    </a:p>
                  </a:txBody>
                  <a:tcPr marL="91443" marR="91443" marT="45712" marB="45712"/>
                </a:tc>
                <a:tc>
                  <a:txBody>
                    <a:bodyPr/>
                    <a:lstStyle/>
                    <a:p>
                      <a:r>
                        <a:rPr lang="en-GB" sz="2000" dirty="0"/>
                        <a:t>Negotiated AGENDA</a:t>
                      </a:r>
                    </a:p>
                  </a:txBody>
                  <a:tcPr marL="91443" marR="91443" marT="45712" marB="45712"/>
                </a:tc>
                <a:extLst>
                  <a:ext uri="{0D108BD9-81ED-4DB2-BD59-A6C34878D82A}"/>
                </a:extLst>
              </a:tr>
              <a:tr h="436628">
                <a:tc>
                  <a:txBody>
                    <a:bodyPr/>
                    <a:lstStyle/>
                    <a:p>
                      <a:r>
                        <a:rPr lang="en-GB" sz="2000" dirty="0" err="1"/>
                        <a:t>Coachee</a:t>
                      </a:r>
                      <a:r>
                        <a:rPr lang="en-GB" sz="2000" dirty="0"/>
                        <a:t> GOAL</a:t>
                      </a:r>
                    </a:p>
                  </a:txBody>
                  <a:tcPr marL="91443" marR="91443" marT="45712" marB="45712"/>
                </a:tc>
                <a:tc>
                  <a:txBody>
                    <a:bodyPr/>
                    <a:lstStyle/>
                    <a:p>
                      <a:r>
                        <a:rPr lang="en-GB" sz="2000" dirty="0"/>
                        <a:t>Shared GOAL</a:t>
                      </a:r>
                    </a:p>
                  </a:txBody>
                  <a:tcPr marL="91443" marR="91443" marT="45712" marB="45712"/>
                </a:tc>
                <a:extLst>
                  <a:ext uri="{0D108BD9-81ED-4DB2-BD59-A6C34878D82A}"/>
                </a:extLst>
              </a:tr>
              <a:tr h="753633">
                <a:tc>
                  <a:txBody>
                    <a:bodyPr/>
                    <a:lstStyle/>
                    <a:p>
                      <a:r>
                        <a:rPr lang="en-GB" sz="2000" dirty="0" err="1"/>
                        <a:t>Coachee</a:t>
                      </a:r>
                      <a:r>
                        <a:rPr lang="en-GB" sz="2000" baseline="0" dirty="0"/>
                        <a:t> REALITY</a:t>
                      </a:r>
                      <a:endParaRPr lang="en-GB" sz="2000" dirty="0"/>
                    </a:p>
                  </a:txBody>
                  <a:tcPr marL="91443" marR="91443" marT="45712" marB="45712"/>
                </a:tc>
                <a:tc>
                  <a:txBody>
                    <a:bodyPr/>
                    <a:lstStyle/>
                    <a:p>
                      <a:r>
                        <a:rPr lang="en-GB" sz="2000" dirty="0"/>
                        <a:t>Explore REALITY and CLINICAL HISTORY</a:t>
                      </a:r>
                    </a:p>
                  </a:txBody>
                  <a:tcPr marL="91443" marR="91443" marT="45712" marB="45712"/>
                </a:tc>
                <a:extLst>
                  <a:ext uri="{0D108BD9-81ED-4DB2-BD59-A6C34878D82A}"/>
                </a:extLst>
              </a:tr>
              <a:tr h="1076618">
                <a:tc>
                  <a:txBody>
                    <a:bodyPr/>
                    <a:lstStyle/>
                    <a:p>
                      <a:r>
                        <a:rPr lang="en-GB" sz="2000" dirty="0" err="1"/>
                        <a:t>Coachee</a:t>
                      </a:r>
                      <a:r>
                        <a:rPr lang="en-GB" sz="2000" dirty="0"/>
                        <a:t> OPTIONS</a:t>
                      </a:r>
                    </a:p>
                  </a:txBody>
                  <a:tcPr marL="91443" marR="91443" marT="45712" marB="45712"/>
                </a:tc>
                <a:tc>
                  <a:txBody>
                    <a:bodyPr/>
                    <a:lstStyle/>
                    <a:p>
                      <a:r>
                        <a:rPr lang="en-GB" sz="2000" dirty="0"/>
                        <a:t>Ask patient what their ideas</a:t>
                      </a:r>
                      <a:r>
                        <a:rPr lang="en-GB" sz="2000" baseline="0" dirty="0"/>
                        <a:t> are for OPTIONS, include clinical guidance, manage risk</a:t>
                      </a:r>
                      <a:endParaRPr lang="en-GB" sz="2000" dirty="0"/>
                    </a:p>
                  </a:txBody>
                  <a:tcPr marL="91443" marR="91443" marT="45712" marB="45712"/>
                </a:tc>
                <a:extLst>
                  <a:ext uri="{0D108BD9-81ED-4DB2-BD59-A6C34878D82A}"/>
                </a:extLst>
              </a:tr>
              <a:tr h="753633">
                <a:tc>
                  <a:txBody>
                    <a:bodyPr/>
                    <a:lstStyle/>
                    <a:p>
                      <a:r>
                        <a:rPr lang="en-GB" sz="2000" dirty="0" err="1"/>
                        <a:t>Coachee</a:t>
                      </a:r>
                      <a:r>
                        <a:rPr lang="en-GB" sz="2000" dirty="0"/>
                        <a:t> WILL/WRAP</a:t>
                      </a:r>
                      <a:r>
                        <a:rPr lang="en-GB" sz="2000" baseline="0" dirty="0"/>
                        <a:t> UP</a:t>
                      </a:r>
                      <a:endParaRPr lang="en-GB" sz="2000" dirty="0"/>
                    </a:p>
                  </a:txBody>
                  <a:tcPr marL="91443" marR="91443" marT="45712" marB="45712"/>
                </a:tc>
                <a:tc>
                  <a:txBody>
                    <a:bodyPr/>
                    <a:lstStyle/>
                    <a:p>
                      <a:r>
                        <a:rPr lang="en-GB" sz="2000" dirty="0"/>
                        <a:t>Patient</a:t>
                      </a:r>
                      <a:r>
                        <a:rPr lang="en-GB" sz="2000" baseline="0" dirty="0"/>
                        <a:t> describes WILL and PLAN, include follow up, safety netting</a:t>
                      </a:r>
                      <a:endParaRPr lang="en-GB" sz="2000" dirty="0"/>
                    </a:p>
                  </a:txBody>
                  <a:tcPr marL="91443" marR="91443" marT="45712" marB="45712"/>
                </a:tc>
                <a:extLst>
                  <a:ext uri="{0D108BD9-81ED-4DB2-BD59-A6C34878D82A}"/>
                </a:extLst>
              </a:tr>
            </a:tbl>
          </a:graphicData>
        </a:graphic>
      </p:graphicFrame>
      <p:sp>
        <p:nvSpPr>
          <p:cNvPr id="5" name="Rectangle 4"/>
          <p:cNvSpPr/>
          <p:nvPr/>
        </p:nvSpPr>
        <p:spPr>
          <a:xfrm>
            <a:off x="719584" y="5731351"/>
            <a:ext cx="7632848" cy="400110"/>
          </a:xfrm>
          <a:prstGeom prst="rect">
            <a:avLst/>
          </a:prstGeom>
        </p:spPr>
        <p:txBody>
          <a:bodyPr wrap="square">
            <a:spAutoFit/>
          </a:bodyPr>
          <a:lstStyle/>
          <a:p>
            <a:pPr algn="ctr"/>
            <a:r>
              <a:rPr lang="en-GB" altLang="en-US" sz="1000" dirty="0">
                <a:latin typeface="Arial" pitchFamily="34" charset="0"/>
              </a:rPr>
              <a:t>For a guide to health coaching see Coulter A and Griffiths J (</a:t>
            </a:r>
            <a:r>
              <a:rPr lang="en-GB" altLang="en-US" sz="1000" dirty="0" err="1">
                <a:latin typeface="Arial" pitchFamily="34" charset="0"/>
              </a:rPr>
              <a:t>eds</a:t>
            </a:r>
            <a:r>
              <a:rPr lang="en-GB" altLang="en-US" sz="1000" dirty="0">
                <a:latin typeface="Arial" pitchFamily="34" charset="0"/>
              </a:rPr>
              <a:t>)  for the health coaching coalition. Better conversation a guide to health coaching.  Better conversation 2016 </a:t>
            </a:r>
            <a:r>
              <a:rPr lang="en-GB" altLang="en-US" sz="1000" dirty="0">
                <a:latin typeface="Arial" pitchFamily="34" charset="0"/>
                <a:hlinkClick r:id="rId2"/>
              </a:rPr>
              <a:t>http://www.betterconversation.co.uk/images/A_Better_Conversation_Resource_Guide.pdf</a:t>
            </a:r>
            <a:endParaRPr lang="en-GB" altLang="en-US" sz="1000" dirty="0">
              <a:latin typeface="Arial" pitchFamily="34" charset="0"/>
            </a:endParaRPr>
          </a:p>
        </p:txBody>
      </p:sp>
    </p:spTree>
    <p:extLst>
      <p:ext uri="{BB962C8B-B14F-4D97-AF65-F5344CB8AC3E}">
        <p14:creationId xmlns:p14="http://schemas.microsoft.com/office/powerpoint/2010/main" val="4034638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normAutofit fontScale="92500" lnSpcReduction="10000"/>
          </a:bodyPr>
          <a:lstStyle/>
          <a:p>
            <a:pPr algn="ctr"/>
            <a:r>
              <a:rPr lang="en-GB" altLang="en-US" sz="4700" b="1" dirty="0"/>
              <a:t>Person-centred sentences </a:t>
            </a:r>
            <a:br>
              <a:rPr lang="en-GB" altLang="en-US" sz="4700" b="1" dirty="0"/>
            </a:br>
            <a:r>
              <a:rPr lang="en-GB" altLang="en-US" sz="3300" b="1" i="1" dirty="0"/>
              <a:t>O</a:t>
            </a:r>
            <a:r>
              <a:rPr lang="en-GB" altLang="en-US" sz="3300" b="1" i="1" dirty="0" smtClean="0"/>
              <a:t>ne </a:t>
            </a:r>
            <a:r>
              <a:rPr lang="en-GB" altLang="en-US" sz="3300" b="1" i="1" dirty="0"/>
              <a:t>word </a:t>
            </a:r>
            <a:r>
              <a:rPr lang="en-GB" altLang="en-US" sz="3300" b="1" i="1" dirty="0" smtClean="0"/>
              <a:t>can </a:t>
            </a:r>
            <a:r>
              <a:rPr lang="en-GB" altLang="en-US" sz="3300" b="1" i="1" dirty="0"/>
              <a:t>make all the </a:t>
            </a:r>
            <a:r>
              <a:rPr lang="en-GB" altLang="en-US" sz="3300" b="1" i="1" dirty="0" smtClean="0"/>
              <a:t>difference </a:t>
            </a:r>
          </a:p>
          <a:p>
            <a:pPr marL="0" indent="0">
              <a:defRPr/>
            </a:pPr>
            <a:endParaRPr lang="en-GB" altLang="en-US" sz="900" b="1" dirty="0" smtClean="0"/>
          </a:p>
          <a:p>
            <a:pPr marL="0" indent="0">
              <a:defRPr/>
            </a:pPr>
            <a:r>
              <a:rPr lang="en-GB" altLang="en-US" sz="3200" b="1" dirty="0" smtClean="0"/>
              <a:t>“</a:t>
            </a:r>
            <a:r>
              <a:rPr lang="en-GB" altLang="en-US" sz="2800" dirty="0"/>
              <a:t>Before I ask you about your medicines, what would you like to ask me about your medicines?”</a:t>
            </a:r>
          </a:p>
          <a:p>
            <a:pPr>
              <a:defRPr/>
            </a:pPr>
            <a:endParaRPr lang="en-GB" altLang="en-US" sz="800" dirty="0"/>
          </a:p>
          <a:p>
            <a:pPr marL="0" indent="0">
              <a:defRPr/>
            </a:pPr>
            <a:r>
              <a:rPr lang="en-GB" altLang="en-US" sz="2800" dirty="0"/>
              <a:t>“How would it be easiest for you to go through the medicines you take at home?”</a:t>
            </a:r>
          </a:p>
          <a:p>
            <a:pPr marL="0" indent="0">
              <a:defRPr/>
            </a:pPr>
            <a:r>
              <a:rPr lang="en-GB" altLang="en-US" sz="3200" b="1" dirty="0"/>
              <a:t>Getting under the iceberg:</a:t>
            </a:r>
          </a:p>
          <a:p>
            <a:pPr marL="0" indent="0">
              <a:defRPr/>
            </a:pPr>
            <a:endParaRPr lang="en-GB" altLang="en-US" sz="800" dirty="0"/>
          </a:p>
          <a:p>
            <a:pPr marL="0" indent="0">
              <a:defRPr/>
            </a:pPr>
            <a:r>
              <a:rPr lang="en-GB" altLang="en-US" sz="2800" dirty="0"/>
              <a:t>“Ok, tell me more about that”</a:t>
            </a:r>
          </a:p>
          <a:p>
            <a:pPr marL="0" indent="0">
              <a:defRPr/>
            </a:pPr>
            <a:r>
              <a:rPr lang="en-GB" altLang="en-US" sz="3200" dirty="0"/>
              <a:t>At the end </a:t>
            </a:r>
          </a:p>
          <a:p>
            <a:pPr marL="0" indent="0">
              <a:defRPr/>
            </a:pPr>
            <a:r>
              <a:rPr lang="en-GB" altLang="en-US" sz="2600" i="1" dirty="0" smtClean="0"/>
              <a:t>“</a:t>
            </a:r>
            <a:r>
              <a:rPr lang="en-GB" altLang="en-US" sz="2600" i="1" dirty="0"/>
              <a:t>Is there </a:t>
            </a:r>
            <a:r>
              <a:rPr lang="en-GB" altLang="en-US" sz="2600" b="1" i="1" u="sng" dirty="0"/>
              <a:t>something</a:t>
            </a:r>
            <a:r>
              <a:rPr lang="en-GB" altLang="en-US" sz="2600" b="1" i="1" dirty="0"/>
              <a:t> </a:t>
            </a:r>
            <a:r>
              <a:rPr lang="en-GB" altLang="en-US" sz="2600" i="1" dirty="0"/>
              <a:t>else to ask you </a:t>
            </a:r>
            <a:r>
              <a:rPr lang="en-GB" altLang="en-US" sz="2600" i="1" dirty="0" smtClean="0"/>
              <a:t>about your medicines?”</a:t>
            </a:r>
            <a:endParaRPr lang="en-GB" altLang="en-US" sz="3200" dirty="0"/>
          </a:p>
          <a:p>
            <a:pPr algn="ctr"/>
            <a:endParaRPr lang="en-GB" sz="3200" dirty="0" smtClean="0"/>
          </a:p>
          <a:p>
            <a:pPr algn="ctr"/>
            <a:endParaRPr lang="en-GB" sz="3200"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24</a:t>
            </a:fld>
            <a:endParaRPr lang="en-US"/>
          </a:p>
        </p:txBody>
      </p:sp>
    </p:spTree>
    <p:extLst>
      <p:ext uri="{BB962C8B-B14F-4D97-AF65-F5344CB8AC3E}">
        <p14:creationId xmlns:p14="http://schemas.microsoft.com/office/powerpoint/2010/main" val="2762820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80728"/>
            <a:ext cx="8382000" cy="5115272"/>
          </a:xfrm>
        </p:spPr>
        <p:txBody>
          <a:bodyPr>
            <a:normAutofit/>
          </a:bodyPr>
          <a:lstStyle/>
          <a:p>
            <a:pPr algn="ctr"/>
            <a:r>
              <a:rPr lang="en-GB" altLang="en-US" sz="4000" b="1" dirty="0"/>
              <a:t>Something vs A</a:t>
            </a:r>
            <a:r>
              <a:rPr lang="en-GB" altLang="en-US" sz="4000" b="1" dirty="0" smtClean="0"/>
              <a:t>nything </a:t>
            </a:r>
          </a:p>
          <a:p>
            <a:pPr marL="0" indent="0">
              <a:buFont typeface="Arial" pitchFamily="34" charset="0"/>
              <a:buNone/>
            </a:pPr>
            <a:r>
              <a:rPr lang="en-GB" altLang="en-US" sz="2800" b="1" dirty="0"/>
              <a:t>What was done?</a:t>
            </a:r>
          </a:p>
          <a:p>
            <a:pPr marL="0" indent="0">
              <a:buFont typeface="Arial" pitchFamily="34" charset="0"/>
              <a:buNone/>
            </a:pPr>
            <a:r>
              <a:rPr lang="en-GB" altLang="en-US" sz="2800" dirty="0"/>
              <a:t>20 GPs (80% participated) and 224 patients seeking care for an acute condition.</a:t>
            </a:r>
          </a:p>
          <a:p>
            <a:pPr marL="0" indent="0">
              <a:buFont typeface="Arial" pitchFamily="34" charset="0"/>
              <a:buNone/>
            </a:pPr>
            <a:endParaRPr lang="en-GB" altLang="en-US" sz="2800" b="1" dirty="0"/>
          </a:p>
          <a:p>
            <a:pPr marL="0" indent="0">
              <a:buFont typeface="Arial" pitchFamily="34" charset="0"/>
              <a:buNone/>
            </a:pPr>
            <a:r>
              <a:rPr lang="en-GB" altLang="en-US" sz="2800" b="1" dirty="0"/>
              <a:t>What happened?</a:t>
            </a:r>
          </a:p>
          <a:p>
            <a:pPr marL="0" indent="0">
              <a:buFont typeface="Arial" pitchFamily="34" charset="0"/>
              <a:buNone/>
            </a:pPr>
            <a:r>
              <a:rPr lang="en-GB" altLang="en-US" sz="2800" dirty="0"/>
              <a:t>Relative to non intervention cases, the implemented SOME intervention eliminated 78% of unmet concerns, odds ratio (OR) = 0.154, </a:t>
            </a:r>
            <a:r>
              <a:rPr lang="en-GB" altLang="en-US" sz="2800" i="1" dirty="0"/>
              <a:t>p</a:t>
            </a:r>
            <a:r>
              <a:rPr lang="en-GB" altLang="en-US" sz="2800" dirty="0"/>
              <a:t> = .001). </a:t>
            </a:r>
            <a:r>
              <a:rPr lang="en-GB" altLang="en-US" sz="2800" dirty="0" smtClean="0"/>
              <a:t> </a:t>
            </a:r>
          </a:p>
          <a:p>
            <a:pPr marL="0" indent="0">
              <a:buFont typeface="Arial" pitchFamily="34" charset="0"/>
              <a:buNone/>
            </a:pPr>
            <a:endParaRPr lang="en-GB" altLang="en-US" sz="3600" dirty="0"/>
          </a:p>
          <a:p>
            <a:pPr algn="ctr"/>
            <a:endParaRPr lang="en-GB" sz="36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25</a:t>
            </a:fld>
            <a:endParaRPr lang="en-US"/>
          </a:p>
        </p:txBody>
      </p:sp>
      <p:sp>
        <p:nvSpPr>
          <p:cNvPr id="5" name="TextBox 4"/>
          <p:cNvSpPr txBox="1">
            <a:spLocks noChangeArrowheads="1"/>
          </p:cNvSpPr>
          <p:nvPr/>
        </p:nvSpPr>
        <p:spPr bwMode="auto">
          <a:xfrm>
            <a:off x="323528" y="5772150"/>
            <a:ext cx="849694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GB" altLang="en-US" sz="1100" dirty="0">
                <a:latin typeface="Arial" pitchFamily="34" charset="0"/>
              </a:rPr>
              <a:t>Heritage J, Robinson JD, Elliott MN, Beckett M, Wilkes M. Reducing patients’ unmet concerns in primary care: the difference one word can make. Journal of general internal medicine. 2007 Oct 1;22(10):1429-33.</a:t>
            </a:r>
          </a:p>
        </p:txBody>
      </p:sp>
    </p:spTree>
    <p:extLst>
      <p:ext uri="{BB962C8B-B14F-4D97-AF65-F5344CB8AC3E}">
        <p14:creationId xmlns:p14="http://schemas.microsoft.com/office/powerpoint/2010/main" val="3675116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26</a:t>
            </a:fld>
            <a:endParaRPr lang="en-US"/>
          </a:p>
        </p:txBody>
      </p:sp>
      <p:sp>
        <p:nvSpPr>
          <p:cNvPr id="5" name="Title 1"/>
          <p:cNvSpPr>
            <a:spLocks noGrp="1"/>
          </p:cNvSpPr>
          <p:nvPr>
            <p:ph idx="1"/>
          </p:nvPr>
        </p:nvSpPr>
        <p:spPr>
          <a:xfrm>
            <a:off x="304800" y="1052513"/>
            <a:ext cx="8382000" cy="5043487"/>
          </a:xfrm>
        </p:spPr>
        <p:txBody>
          <a:bodyPr/>
          <a:lstStyle/>
          <a:p>
            <a:pPr algn="ctr"/>
            <a:r>
              <a:rPr lang="en-GB" altLang="en-US" sz="3200" b="1" dirty="0" smtClean="0"/>
              <a:t>How could this work for an MI enquiry? </a:t>
            </a:r>
          </a:p>
          <a:p>
            <a:pPr algn="ctr"/>
            <a:endParaRPr lang="en-GB" altLang="en-US" dirty="0" smtClean="0"/>
          </a:p>
        </p:txBody>
      </p:sp>
      <p:sp>
        <p:nvSpPr>
          <p:cNvPr id="6" name="Content Placeholder 2">
            <a:extLst>
              <a:ext uri="{FF2B5EF4-FFF2-40B4-BE49-F238E27FC236}"/>
            </a:extLst>
          </p:cNvPr>
          <p:cNvSpPr txBox="1">
            <a:spLocks/>
          </p:cNvSpPr>
          <p:nvPr/>
        </p:nvSpPr>
        <p:spPr>
          <a:xfrm>
            <a:off x="323528" y="1916832"/>
            <a:ext cx="8469188" cy="4525963"/>
          </a:xfrm>
          <a:prstGeom prst="rect">
            <a:avLst/>
          </a:prstGeom>
        </p:spPr>
        <p:txBody>
          <a:bodyPr>
            <a:normAutofit fontScale="25000" lnSpcReduction="20000"/>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pPr>
              <a:defRPr/>
            </a:pPr>
            <a:endParaRPr lang="en-GB" kern="0" dirty="0" smtClean="0"/>
          </a:p>
          <a:p>
            <a:pPr>
              <a:defRPr/>
            </a:pPr>
            <a:r>
              <a:rPr lang="en-GB" sz="11200" kern="0" dirty="0" smtClean="0"/>
              <a:t>Pre-frame call (</a:t>
            </a:r>
            <a:r>
              <a:rPr lang="en-GB" sz="11200" kern="0" dirty="0" err="1" smtClean="0"/>
              <a:t>cf</a:t>
            </a:r>
            <a:r>
              <a:rPr lang="en-GB" sz="11200" kern="0" dirty="0" smtClean="0"/>
              <a:t> intro, sit, draw curtain) </a:t>
            </a:r>
          </a:p>
          <a:p>
            <a:pPr>
              <a:defRPr/>
            </a:pPr>
            <a:r>
              <a:rPr lang="en-GB" sz="11200" kern="0" dirty="0" smtClean="0"/>
              <a:t>MI quick question guide:</a:t>
            </a:r>
          </a:p>
          <a:p>
            <a:pPr>
              <a:defRPr/>
            </a:pPr>
            <a:endParaRPr lang="en-GB" sz="4000" kern="0" dirty="0" smtClean="0"/>
          </a:p>
          <a:p>
            <a:pPr lvl="1">
              <a:defRPr/>
            </a:pPr>
            <a:r>
              <a:rPr lang="en-GB" sz="9600" kern="0" dirty="0" smtClean="0"/>
              <a:t>I’d be pleased to help with your enquiry but before I do, I need to ask for your contact details </a:t>
            </a:r>
          </a:p>
          <a:p>
            <a:pPr lvl="1">
              <a:defRPr/>
            </a:pPr>
            <a:r>
              <a:rPr lang="en-GB" sz="9600" kern="0" dirty="0" smtClean="0"/>
              <a:t>Check the urgency </a:t>
            </a:r>
          </a:p>
          <a:p>
            <a:pPr lvl="1">
              <a:defRPr/>
            </a:pPr>
            <a:r>
              <a:rPr lang="en-GB" sz="9600" kern="0" dirty="0" smtClean="0"/>
              <a:t>Does any one need medical attention now? (red flags)</a:t>
            </a:r>
          </a:p>
          <a:p>
            <a:pPr marL="57150" indent="0">
              <a:buFont typeface="Arial" pitchFamily="34" charset="0"/>
              <a:buNone/>
              <a:defRPr/>
            </a:pPr>
            <a:endParaRPr lang="en-GB" sz="11200" b="1" kern="0" dirty="0" smtClean="0"/>
          </a:p>
          <a:p>
            <a:pPr marL="57150" indent="0">
              <a:buFont typeface="Arial" pitchFamily="34" charset="0"/>
              <a:buNone/>
              <a:defRPr/>
            </a:pPr>
            <a:r>
              <a:rPr lang="en-GB" sz="11200" b="1" kern="0" dirty="0" smtClean="0"/>
              <a:t>TELL PEOPLE  </a:t>
            </a:r>
          </a:p>
          <a:p>
            <a:pPr marL="57150" indent="0">
              <a:buFont typeface="Arial" pitchFamily="34" charset="0"/>
              <a:buNone/>
              <a:defRPr/>
            </a:pPr>
            <a:r>
              <a:rPr lang="en-GB" sz="11200" kern="0" dirty="0" smtClean="0"/>
              <a:t>“I’ll be typing while you talk so I can answer your question more fully….”</a:t>
            </a:r>
          </a:p>
          <a:p>
            <a:pPr marL="0" indent="0">
              <a:buFont typeface="Arial" pitchFamily="34" charset="0"/>
              <a:buNone/>
              <a:defRPr/>
            </a:pPr>
            <a:r>
              <a:rPr lang="en-GB" sz="11200" kern="0" dirty="0" smtClean="0"/>
              <a:t> </a:t>
            </a:r>
            <a:endParaRPr lang="en-GB" sz="11200" kern="0" dirty="0"/>
          </a:p>
        </p:txBody>
      </p:sp>
    </p:spTree>
    <p:extLst>
      <p:ext uri="{BB962C8B-B14F-4D97-AF65-F5344CB8AC3E}">
        <p14:creationId xmlns:p14="http://schemas.microsoft.com/office/powerpoint/2010/main" val="15311946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27</a:t>
            </a:fld>
            <a:endParaRPr lang="en-US"/>
          </a:p>
        </p:txBody>
      </p:sp>
      <p:graphicFrame>
        <p:nvGraphicFramePr>
          <p:cNvPr id="13" name="Content Placeholder 4">
            <a:extLst>
              <a:ext uri="{FF2B5EF4-FFF2-40B4-BE49-F238E27FC236}"/>
            </a:extLst>
          </p:cNvPr>
          <p:cNvGraphicFramePr>
            <a:graphicFrameLocks/>
          </p:cNvGraphicFramePr>
          <p:nvPr>
            <p:extLst>
              <p:ext uri="{D42A27DB-BD31-4B8C-83A1-F6EECF244321}">
                <p14:modId xmlns:p14="http://schemas.microsoft.com/office/powerpoint/2010/main" val="4233806569"/>
              </p:ext>
            </p:extLst>
          </p:nvPr>
        </p:nvGraphicFramePr>
        <p:xfrm>
          <a:off x="179512" y="933904"/>
          <a:ext cx="8712967" cy="5303408"/>
        </p:xfrm>
        <a:graphic>
          <a:graphicData uri="http://schemas.openxmlformats.org/drawingml/2006/table">
            <a:tbl>
              <a:tblPr firstRow="1" bandRow="1">
                <a:tableStyleId>{5940675A-B579-460E-94D1-54222C63F5DA}</a:tableStyleId>
              </a:tblPr>
              <a:tblGrid>
                <a:gridCol w="4158480">
                  <a:extLst>
                    <a:ext uri="{9D8B030D-6E8A-4147-A177-3AD203B41FA5}"/>
                  </a:extLst>
                </a:gridCol>
                <a:gridCol w="4554487">
                  <a:extLst>
                    <a:ext uri="{9D8B030D-6E8A-4147-A177-3AD203B41FA5}"/>
                  </a:extLst>
                </a:gridCol>
              </a:tblGrid>
              <a:tr h="300973">
                <a:tc>
                  <a:txBody>
                    <a:bodyPr/>
                    <a:lstStyle/>
                    <a:p>
                      <a:pPr algn="ctr"/>
                      <a:r>
                        <a:rPr lang="en-GB" sz="1800" b="1" dirty="0" smtClean="0"/>
                        <a:t>                               Traditional</a:t>
                      </a:r>
                      <a:endParaRPr lang="en-GB" sz="1800" b="1" dirty="0"/>
                    </a:p>
                  </a:txBody>
                  <a:tcPr marL="91449" marR="91449" marT="45712" marB="45712"/>
                </a:tc>
                <a:tc>
                  <a:txBody>
                    <a:bodyPr/>
                    <a:lstStyle/>
                    <a:p>
                      <a:pPr algn="ctr"/>
                      <a:r>
                        <a:rPr lang="en-GB" sz="1800" b="1" dirty="0"/>
                        <a:t>Person-centred</a:t>
                      </a:r>
                    </a:p>
                  </a:txBody>
                  <a:tcPr marL="91449" marR="91449" marT="45712" marB="45712"/>
                </a:tc>
                <a:extLst>
                  <a:ext uri="{0D108BD9-81ED-4DB2-BD59-A6C34878D82A}"/>
                </a:extLst>
              </a:tr>
              <a:tr h="519872">
                <a:tc>
                  <a:txBody>
                    <a:bodyPr/>
                    <a:lstStyle/>
                    <a:p>
                      <a:r>
                        <a:rPr lang="en-GB" sz="1600" dirty="0"/>
                        <a:t>State the agenda </a:t>
                      </a:r>
                      <a:endParaRPr lang="en-GB" sz="1600" dirty="0" smtClean="0"/>
                    </a:p>
                    <a:p>
                      <a:r>
                        <a:rPr lang="en-GB" sz="1600" dirty="0" smtClean="0"/>
                        <a:t>What I am going to do for you? </a:t>
                      </a:r>
                      <a:endParaRPr lang="en-GB" sz="1600" dirty="0"/>
                    </a:p>
                  </a:txBody>
                  <a:tcPr marL="91449" marR="91449" marT="45712" marB="45712"/>
                </a:tc>
                <a:tc>
                  <a:txBody>
                    <a:bodyPr/>
                    <a:lstStyle/>
                    <a:p>
                      <a:r>
                        <a:rPr lang="en-GB" sz="1600" dirty="0"/>
                        <a:t>Agree agenda (what do we both want?)</a:t>
                      </a:r>
                    </a:p>
                  </a:txBody>
                  <a:tcPr marL="91449" marR="91449" marT="45712" marB="45712"/>
                </a:tc>
                <a:extLst>
                  <a:ext uri="{0D108BD9-81ED-4DB2-BD59-A6C34878D82A}"/>
                </a:extLst>
              </a:tr>
              <a:tr h="738772">
                <a:tc>
                  <a:txBody>
                    <a:bodyPr/>
                    <a:lstStyle/>
                    <a:p>
                      <a:r>
                        <a:rPr lang="en-GB" sz="1600" dirty="0" smtClean="0"/>
                        <a:t>Take a detailed, structured history </a:t>
                      </a:r>
                    </a:p>
                    <a:p>
                      <a:r>
                        <a:rPr lang="en-GB" sz="1600" dirty="0" smtClean="0"/>
                        <a:t>Fill</a:t>
                      </a:r>
                      <a:r>
                        <a:rPr lang="en-GB" sz="1600" baseline="0" dirty="0" smtClean="0"/>
                        <a:t> </a:t>
                      </a:r>
                      <a:r>
                        <a:rPr lang="en-GB" sz="1600" baseline="0" dirty="0"/>
                        <a:t>in your checklist in </a:t>
                      </a:r>
                      <a:r>
                        <a:rPr lang="en-GB" sz="1600" baseline="0" dirty="0" smtClean="0"/>
                        <a:t>order</a:t>
                      </a:r>
                      <a:endParaRPr lang="en-GB" sz="1600" i="1" dirty="0"/>
                    </a:p>
                  </a:txBody>
                  <a:tcPr marL="91449" marR="91449" marT="45712" marB="45712"/>
                </a:tc>
                <a:tc>
                  <a:txBody>
                    <a:bodyPr/>
                    <a:lstStyle/>
                    <a:p>
                      <a:r>
                        <a:rPr lang="en-GB" sz="1600" dirty="0"/>
                        <a:t>As</a:t>
                      </a:r>
                      <a:r>
                        <a:rPr lang="en-GB" sz="1600" baseline="0" dirty="0"/>
                        <a:t>k open questions to elicit history (fill in your checklist throughout their story, ask additional questions at the end)</a:t>
                      </a:r>
                      <a:endParaRPr lang="en-GB" sz="1600" dirty="0"/>
                    </a:p>
                  </a:txBody>
                  <a:tcPr marL="91449" marR="91449" marT="45712" marB="45712"/>
                </a:tc>
                <a:extLst>
                  <a:ext uri="{0D108BD9-81ED-4DB2-BD59-A6C34878D82A}"/>
                </a:extLst>
              </a:tr>
              <a:tr h="782800">
                <a:tc>
                  <a:txBody>
                    <a:bodyPr/>
                    <a:lstStyle/>
                    <a:p>
                      <a:r>
                        <a:rPr lang="en-GB" sz="1600" dirty="0"/>
                        <a:t>Provide</a:t>
                      </a:r>
                      <a:r>
                        <a:rPr lang="en-GB" sz="1600" baseline="0" dirty="0"/>
                        <a:t> advice on treatment  </a:t>
                      </a:r>
                      <a:endParaRPr lang="en-GB" sz="1600" baseline="0" dirty="0" smtClean="0"/>
                    </a:p>
                    <a:p>
                      <a:r>
                        <a:rPr lang="en-GB" sz="1600" baseline="0" dirty="0" smtClean="0"/>
                        <a:t>Tell </a:t>
                      </a:r>
                      <a:r>
                        <a:rPr lang="en-GB" sz="1600" baseline="0" dirty="0"/>
                        <a:t>them what you think is best from the </a:t>
                      </a:r>
                      <a:r>
                        <a:rPr lang="en-GB" sz="1600" baseline="0" dirty="0" smtClean="0"/>
                        <a:t>evidence</a:t>
                      </a:r>
                      <a:endParaRPr lang="en-GB" sz="1600" i="1" dirty="0"/>
                    </a:p>
                  </a:txBody>
                  <a:tcPr marL="91449" marR="91449" marT="45712" marB="45712"/>
                </a:tc>
                <a:tc>
                  <a:txBody>
                    <a:bodyPr/>
                    <a:lstStyle/>
                    <a:p>
                      <a:r>
                        <a:rPr lang="en-GB" sz="1600" dirty="0"/>
                        <a:t>Ask what</a:t>
                      </a:r>
                      <a:r>
                        <a:rPr lang="en-GB" sz="1600" baseline="0" dirty="0"/>
                        <a:t> patient thinks the options are first (find out where they’ve looked and what they have already tried before suggesting anything)</a:t>
                      </a:r>
                      <a:endParaRPr lang="en-GB" sz="1600" dirty="0"/>
                    </a:p>
                  </a:txBody>
                  <a:tcPr marL="91449" marR="91449" marT="45712" marB="45712"/>
                </a:tc>
                <a:extLst>
                  <a:ext uri="{0D108BD9-81ED-4DB2-BD59-A6C34878D82A}"/>
                </a:extLst>
              </a:tr>
              <a:tr h="957672">
                <a:tc>
                  <a:txBody>
                    <a:bodyPr/>
                    <a:lstStyle/>
                    <a:p>
                      <a:r>
                        <a:rPr lang="en-GB" sz="1600" dirty="0"/>
                        <a:t> Recommend treatment </a:t>
                      </a:r>
                      <a:endParaRPr lang="en-GB" sz="1600" dirty="0" smtClean="0"/>
                    </a:p>
                    <a:p>
                      <a:r>
                        <a:rPr lang="en-GB" sz="1600" dirty="0" smtClean="0"/>
                        <a:t>Tell </a:t>
                      </a:r>
                      <a:r>
                        <a:rPr lang="en-GB" sz="1600" dirty="0"/>
                        <a:t>them what to </a:t>
                      </a:r>
                      <a:r>
                        <a:rPr lang="en-GB" sz="1600" dirty="0" smtClean="0"/>
                        <a:t>do</a:t>
                      </a:r>
                      <a:endParaRPr lang="en-GB" sz="1600" i="1" dirty="0"/>
                    </a:p>
                  </a:txBody>
                  <a:tcPr marL="91449" marR="91449" marT="45712" marB="45712"/>
                </a:tc>
                <a:tc>
                  <a:txBody>
                    <a:bodyPr/>
                    <a:lstStyle/>
                    <a:p>
                      <a:r>
                        <a:rPr lang="en-GB" sz="1600" dirty="0"/>
                        <a:t>Offer treatment choices with</a:t>
                      </a:r>
                      <a:r>
                        <a:rPr lang="en-GB" sz="1600" baseline="0" dirty="0"/>
                        <a:t> risks/benefits according to patient values, beliefs, preferences balanced with evidence</a:t>
                      </a:r>
                    </a:p>
                    <a:p>
                      <a:r>
                        <a:rPr lang="en-GB" sz="1600" baseline="0" dirty="0"/>
                        <a:t>Ask about any other issues and address</a:t>
                      </a:r>
                      <a:endParaRPr lang="en-GB" sz="1600" dirty="0"/>
                    </a:p>
                  </a:txBody>
                  <a:tcPr marL="91449" marR="91449" marT="45712" marB="45712"/>
                </a:tc>
                <a:extLst>
                  <a:ext uri="{0D108BD9-81ED-4DB2-BD59-A6C34878D82A}"/>
                </a:extLst>
              </a:tr>
              <a:tr h="8069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Advise</a:t>
                      </a:r>
                      <a:r>
                        <a:rPr lang="en-GB" sz="1600" baseline="0" dirty="0"/>
                        <a:t> follow up and when to contact clinician </a:t>
                      </a:r>
                      <a:r>
                        <a:rPr lang="en-GB" sz="1600" baseline="0" dirty="0" smtClean="0"/>
                        <a:t>Give </a:t>
                      </a:r>
                      <a:r>
                        <a:rPr lang="en-GB" sz="1600" baseline="0" dirty="0"/>
                        <a:t>them your </a:t>
                      </a:r>
                      <a:r>
                        <a:rPr lang="en-GB" sz="1600" baseline="0" dirty="0" smtClean="0"/>
                        <a:t>timelines</a:t>
                      </a:r>
                      <a:endParaRPr lang="en-GB" sz="1600" i="1" dirty="0"/>
                    </a:p>
                  </a:txBody>
                  <a:tcPr marL="91449" marR="91449"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Agree forward</a:t>
                      </a:r>
                      <a:r>
                        <a:rPr lang="en-GB" sz="1600" baseline="0" dirty="0"/>
                        <a:t> plan including follow up and when to contact clinician (agree what they want and what you can offer</a:t>
                      </a:r>
                      <a:r>
                        <a:rPr lang="en-GB" sz="1600" baseline="0" dirty="0" smtClean="0"/>
                        <a:t>)</a:t>
                      </a:r>
                      <a:endParaRPr lang="en-GB" sz="1600" dirty="0"/>
                    </a:p>
                  </a:txBody>
                  <a:tcPr marL="91449" marR="91449" marT="45712" marB="45712"/>
                </a:tc>
                <a:extLst>
                  <a:ext uri="{0D108BD9-81ED-4DB2-BD59-A6C34878D82A}"/>
                </a:extLst>
              </a:tr>
              <a:tr h="782800">
                <a:tc>
                  <a:txBody>
                    <a:bodyPr/>
                    <a:lstStyle/>
                    <a:p>
                      <a:r>
                        <a:rPr lang="en-GB" sz="1600" dirty="0"/>
                        <a:t>Summarise main </a:t>
                      </a:r>
                      <a:r>
                        <a:rPr lang="en-GB" sz="1600" dirty="0" smtClean="0"/>
                        <a:t>points</a:t>
                      </a:r>
                    </a:p>
                    <a:p>
                      <a:r>
                        <a:rPr lang="en-GB" sz="1600" dirty="0" smtClean="0"/>
                        <a:t> Tell </a:t>
                      </a:r>
                      <a:r>
                        <a:rPr lang="en-GB" sz="1600" dirty="0"/>
                        <a:t>them next </a:t>
                      </a:r>
                      <a:r>
                        <a:rPr lang="en-GB" sz="1600" dirty="0" smtClean="0"/>
                        <a:t>steps</a:t>
                      </a:r>
                      <a:endParaRPr lang="en-GB" sz="1600" dirty="0"/>
                    </a:p>
                    <a:p>
                      <a:r>
                        <a:rPr lang="en-GB" sz="1600" dirty="0"/>
                        <a:t>Check for outstanding</a:t>
                      </a:r>
                      <a:r>
                        <a:rPr lang="en-GB" sz="1600" baseline="0" dirty="0"/>
                        <a:t> issues</a:t>
                      </a:r>
                      <a:endParaRPr lang="en-GB" sz="1600" dirty="0"/>
                    </a:p>
                  </a:txBody>
                  <a:tcPr marL="91449" marR="91449" marT="45712" marB="45712"/>
                </a:tc>
                <a:tc>
                  <a:txBody>
                    <a:bodyPr/>
                    <a:lstStyle/>
                    <a:p>
                      <a:r>
                        <a:rPr lang="en-GB" sz="1600" dirty="0"/>
                        <a:t>Ask patient to summarise</a:t>
                      </a:r>
                      <a:r>
                        <a:rPr lang="en-GB" sz="1600" baseline="0" dirty="0"/>
                        <a:t> (get them to reinforce what they’ve heard using </a:t>
                      </a:r>
                      <a:r>
                        <a:rPr lang="en-GB" sz="1600" baseline="0" dirty="0" err="1"/>
                        <a:t>Teachback</a:t>
                      </a:r>
                      <a:r>
                        <a:rPr lang="en-GB" sz="1600" baseline="0" dirty="0"/>
                        <a:t>)</a:t>
                      </a:r>
                    </a:p>
                    <a:p>
                      <a:endParaRPr lang="en-GB" sz="1600" dirty="0"/>
                    </a:p>
                  </a:txBody>
                  <a:tcPr marL="91449" marR="91449" marT="45712" marB="45712"/>
                </a:tc>
                <a:extLst>
                  <a:ext uri="{0D108BD9-81ED-4DB2-BD59-A6C34878D82A}"/>
                </a:extLst>
              </a:tr>
            </a:tbl>
          </a:graphicData>
        </a:graphic>
      </p:graphicFrame>
    </p:spTree>
    <p:extLst>
      <p:ext uri="{BB962C8B-B14F-4D97-AF65-F5344CB8AC3E}">
        <p14:creationId xmlns:p14="http://schemas.microsoft.com/office/powerpoint/2010/main" val="2230677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28</a:t>
            </a:fld>
            <a:endParaRPr lang="en-US"/>
          </a:p>
        </p:txBody>
      </p:sp>
      <p:sp>
        <p:nvSpPr>
          <p:cNvPr id="5" name="Title 1"/>
          <p:cNvSpPr>
            <a:spLocks noGrp="1"/>
          </p:cNvSpPr>
          <p:nvPr>
            <p:ph idx="1"/>
          </p:nvPr>
        </p:nvSpPr>
        <p:spPr>
          <a:xfrm>
            <a:off x="304800" y="981075"/>
            <a:ext cx="8382000" cy="5114925"/>
          </a:xfrm>
        </p:spPr>
        <p:txBody>
          <a:bodyPr/>
          <a:lstStyle/>
          <a:p>
            <a:pPr algn="ctr" eaLnBrk="1" hangingPunct="1"/>
            <a:r>
              <a:rPr lang="en-GB" altLang="en-US" sz="4000" b="1" dirty="0" smtClean="0"/>
              <a:t>The Four E’s</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692695"/>
            <a:ext cx="1472753" cy="1372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584200" y="1412875"/>
            <a:ext cx="8737600" cy="4824413"/>
          </a:xfrm>
          <a:prstGeom prst="rect">
            <a:avLst/>
          </a:prstGeom>
        </p:spPr>
        <p:txBody>
          <a:bodyPr>
            <a:normAutofit/>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endParaRPr lang="en-GB" altLang="en-US" sz="3200" b="1" kern="0" dirty="0" smtClean="0">
              <a:solidFill>
                <a:srgbClr val="CC0000"/>
              </a:solidFill>
            </a:endParaRPr>
          </a:p>
          <a:p>
            <a:endParaRPr lang="en-GB" altLang="en-US" sz="2800" b="1" kern="0" dirty="0" smtClean="0">
              <a:solidFill>
                <a:srgbClr val="CC0000"/>
              </a:solidFill>
            </a:endParaRPr>
          </a:p>
          <a:p>
            <a:r>
              <a:rPr lang="en-GB" altLang="en-US" sz="2800" b="1" kern="0" dirty="0" smtClean="0">
                <a:solidFill>
                  <a:srgbClr val="CC0000"/>
                </a:solidFill>
              </a:rPr>
              <a:t>Explore</a:t>
            </a:r>
            <a:r>
              <a:rPr lang="en-GB" altLang="en-US" sz="2800" b="1" kern="0" dirty="0" smtClean="0"/>
              <a:t> </a:t>
            </a:r>
            <a:r>
              <a:rPr lang="en-GB" altLang="en-US" sz="2800" kern="0" dirty="0" smtClean="0"/>
              <a:t>what the patient wants to know and follow their agenda</a:t>
            </a:r>
          </a:p>
          <a:p>
            <a:r>
              <a:rPr lang="en-GB" altLang="en-US" sz="2800" b="1" kern="0" dirty="0" smtClean="0">
                <a:solidFill>
                  <a:srgbClr val="0000FF"/>
                </a:solidFill>
              </a:rPr>
              <a:t>Educate</a:t>
            </a:r>
            <a:r>
              <a:rPr lang="en-GB" altLang="en-US" sz="2800" b="1" kern="0" dirty="0" smtClean="0"/>
              <a:t> </a:t>
            </a:r>
            <a:r>
              <a:rPr lang="en-GB" altLang="en-US" sz="2800" kern="0" dirty="0" smtClean="0"/>
              <a:t>them on what they want to know</a:t>
            </a:r>
          </a:p>
          <a:p>
            <a:r>
              <a:rPr lang="en-GB" altLang="en-US" sz="2800" b="1" kern="0" dirty="0" smtClean="0">
                <a:solidFill>
                  <a:srgbClr val="FF9900"/>
                </a:solidFill>
              </a:rPr>
              <a:t>Empower</a:t>
            </a:r>
            <a:r>
              <a:rPr lang="en-GB" altLang="en-US" sz="2800" kern="0" dirty="0" smtClean="0"/>
              <a:t> patients to take responsibility for medicines taking </a:t>
            </a:r>
          </a:p>
          <a:p>
            <a:r>
              <a:rPr lang="en-GB" altLang="en-US" sz="2800" b="1" kern="0" dirty="0" smtClean="0">
                <a:solidFill>
                  <a:srgbClr val="008000"/>
                </a:solidFill>
              </a:rPr>
              <a:t>Enable</a:t>
            </a:r>
            <a:r>
              <a:rPr lang="en-GB" altLang="en-US" sz="2800" kern="0" dirty="0" smtClean="0"/>
              <a:t> behavioural change in order for patients achieve their aims</a:t>
            </a:r>
          </a:p>
          <a:p>
            <a:endParaRPr lang="en-GB" altLang="en-US" kern="0" dirty="0" smtClean="0"/>
          </a:p>
        </p:txBody>
      </p:sp>
    </p:spTree>
    <p:extLst>
      <p:ext uri="{BB962C8B-B14F-4D97-AF65-F5344CB8AC3E}">
        <p14:creationId xmlns:p14="http://schemas.microsoft.com/office/powerpoint/2010/main" val="31858715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48680"/>
            <a:ext cx="8382000" cy="5547320"/>
          </a:xfrm>
        </p:spPr>
        <p:txBody>
          <a:bodyPr>
            <a:normAutofit/>
          </a:bodyPr>
          <a:lstStyle/>
          <a:p>
            <a:pPr algn="ctr"/>
            <a:r>
              <a:rPr lang="en-GB" altLang="en-US" sz="4000" b="1" dirty="0">
                <a:solidFill>
                  <a:srgbClr val="CC0000"/>
                </a:solidFill>
              </a:rPr>
              <a:t>Explore: </a:t>
            </a:r>
            <a:br>
              <a:rPr lang="en-GB" altLang="en-US" sz="4000" b="1" dirty="0">
                <a:solidFill>
                  <a:srgbClr val="CC0000"/>
                </a:solidFill>
              </a:rPr>
            </a:br>
            <a:r>
              <a:rPr lang="en-GB" altLang="en-US" sz="3600" b="1" dirty="0">
                <a:solidFill>
                  <a:srgbClr val="CC0000"/>
                </a:solidFill>
              </a:rPr>
              <a:t>Getting past the tip of the iceberg</a:t>
            </a:r>
            <a:endParaRPr lang="en-GB" sz="3600"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29</a:t>
            </a:fld>
            <a:endParaRPr lang="en-US"/>
          </a:p>
        </p:txBody>
      </p:sp>
      <p:sp>
        <p:nvSpPr>
          <p:cNvPr id="5" name="Content Placeholder 2"/>
          <p:cNvSpPr txBox="1">
            <a:spLocks/>
          </p:cNvSpPr>
          <p:nvPr/>
        </p:nvSpPr>
        <p:spPr>
          <a:xfrm>
            <a:off x="428625" y="1916113"/>
            <a:ext cx="8982075" cy="4514850"/>
          </a:xfrm>
          <a:prstGeom prst="rect">
            <a:avLst/>
          </a:prstGeom>
        </p:spPr>
        <p:txBody>
          <a:bodyPr>
            <a:normAutofit/>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endParaRPr lang="en-GB" altLang="en-US" sz="2800" b="1" i="1" kern="0" dirty="0" smtClean="0"/>
          </a:p>
          <a:p>
            <a:r>
              <a:rPr lang="en-GB" altLang="en-US" sz="2800" b="1" i="1" kern="0" dirty="0" smtClean="0"/>
              <a:t>What does the patient know?</a:t>
            </a:r>
          </a:p>
          <a:p>
            <a:pPr lvl="1"/>
            <a:r>
              <a:rPr lang="en-GB" altLang="en-US" sz="2800" kern="0" dirty="0" smtClean="0"/>
              <a:t>about disease and medication</a:t>
            </a:r>
          </a:p>
          <a:p>
            <a:pPr lvl="1"/>
            <a:r>
              <a:rPr lang="en-GB" altLang="en-US" sz="2800" kern="0" dirty="0" smtClean="0"/>
              <a:t>about the reason they have been given these medicines (rather than “are taking”!)</a:t>
            </a:r>
          </a:p>
          <a:p>
            <a:r>
              <a:rPr lang="en-GB" altLang="en-US" sz="2800" b="1" kern="0" dirty="0" smtClean="0"/>
              <a:t>What do they want to know?</a:t>
            </a:r>
          </a:p>
          <a:p>
            <a:r>
              <a:rPr lang="en-GB" altLang="en-US" sz="2800" b="1" kern="0" dirty="0" smtClean="0"/>
              <a:t>What do they want the medicine to do for them?</a:t>
            </a:r>
          </a:p>
          <a:p>
            <a:endParaRPr lang="en-US" altLang="en-US" b="1" kern="0" dirty="0" smtClean="0"/>
          </a:p>
        </p:txBody>
      </p:sp>
    </p:spTree>
    <p:extLst>
      <p:ext uri="{BB962C8B-B14F-4D97-AF65-F5344CB8AC3E}">
        <p14:creationId xmlns:p14="http://schemas.microsoft.com/office/powerpoint/2010/main" val="445422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bwMode="auto">
          <a:xfrm>
            <a:off x="304800" y="1052736"/>
            <a:ext cx="8382000" cy="50432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algn="ctr"/>
            <a:r>
              <a:rPr lang="en-GB" altLang="en-US" sz="4400" b="1" dirty="0"/>
              <a:t>What is </a:t>
            </a:r>
            <a:r>
              <a:rPr lang="en-GB" altLang="en-US" sz="4400" b="1" dirty="0" smtClean="0"/>
              <a:t>person-centred </a:t>
            </a:r>
            <a:r>
              <a:rPr lang="en-GB" altLang="en-US" sz="4400" b="1" dirty="0"/>
              <a:t>care</a:t>
            </a:r>
            <a:r>
              <a:rPr lang="en-GB" altLang="en-US" sz="4400" b="1" dirty="0" smtClean="0"/>
              <a:t>? </a:t>
            </a:r>
            <a:r>
              <a:rPr lang="en-GB" altLang="en-US" sz="4000" b="1" dirty="0" smtClean="0"/>
              <a:t> </a:t>
            </a:r>
            <a:r>
              <a:rPr lang="en-GB" altLang="en-US" sz="4000" dirty="0"/>
              <a:t> </a:t>
            </a:r>
            <a:endParaRPr lang="en-GB" altLang="en-US" sz="4000" dirty="0" smtClean="0"/>
          </a:p>
          <a:p>
            <a:pPr marL="0" indent="0">
              <a:defRPr/>
            </a:pPr>
            <a:r>
              <a:rPr lang="en-GB" altLang="en-US" sz="2800" dirty="0"/>
              <a:t>Person-centred care refers to the care which focuses on an individual receiving health-care (patient)</a:t>
            </a:r>
          </a:p>
          <a:p>
            <a:pPr lvl="1">
              <a:buFont typeface="Arial" charset="0"/>
              <a:buChar char="–"/>
              <a:defRPr/>
            </a:pPr>
            <a:r>
              <a:rPr lang="en-GB" altLang="en-US" dirty="0"/>
              <a:t>Recognising the person’s expertise in managing their health</a:t>
            </a:r>
          </a:p>
          <a:p>
            <a:pPr lvl="1">
              <a:buFont typeface="Arial" charset="0"/>
              <a:buChar char="–"/>
              <a:defRPr/>
            </a:pPr>
            <a:r>
              <a:rPr lang="en-GB" altLang="en-US" dirty="0"/>
              <a:t>Includes living with their condition and living their lives</a:t>
            </a:r>
          </a:p>
          <a:p>
            <a:pPr lvl="1">
              <a:buFont typeface="Arial" charset="0"/>
              <a:buChar char="–"/>
              <a:defRPr/>
            </a:pPr>
            <a:r>
              <a:rPr lang="en-GB" altLang="en-US" dirty="0"/>
              <a:t>Considers impact on their families and communities</a:t>
            </a:r>
          </a:p>
          <a:p>
            <a:pPr lvl="1">
              <a:buFont typeface="Arial" charset="0"/>
              <a:buChar char="–"/>
              <a:defRPr/>
            </a:pPr>
            <a:endParaRPr lang="en-GB" altLang="en-US" dirty="0"/>
          </a:p>
          <a:p>
            <a:pPr marL="0" indent="0">
              <a:defRPr/>
            </a:pPr>
            <a:endParaRPr lang="en-GB" altLang="en-US" dirty="0" smtClean="0"/>
          </a:p>
          <a:p>
            <a:pPr marL="0" indent="0">
              <a:defRPr/>
            </a:pPr>
            <a:endParaRPr lang="en-GB" altLang="en-US" dirty="0"/>
          </a:p>
          <a:p>
            <a:pPr marL="0" lvl="1" indent="0">
              <a:buNone/>
              <a:defRPr/>
            </a:pPr>
            <a:r>
              <a:rPr lang="en-GB" sz="1100" dirty="0"/>
              <a:t>Health Foundation 2016 Person-centred care made </a:t>
            </a:r>
            <a:r>
              <a:rPr lang="en-GB" sz="1100" dirty="0" smtClean="0"/>
              <a:t>simple </a:t>
            </a:r>
            <a:r>
              <a:rPr lang="en-GB" sz="1100" dirty="0" smtClean="0">
                <a:hlinkClick r:id="rId3"/>
              </a:rPr>
              <a:t>https</a:t>
            </a:r>
            <a:r>
              <a:rPr lang="en-GB" sz="1100" dirty="0">
                <a:hlinkClick r:id="rId3"/>
              </a:rPr>
              <a:t>://www.health.org.uk/sites/default/files/PersonCentredCareMadeSimple.pdf</a:t>
            </a:r>
            <a:r>
              <a:rPr lang="en-GB" sz="1100" dirty="0"/>
              <a:t> [accessed 1.7.19]</a:t>
            </a:r>
            <a:endParaRPr lang="en-GB" altLang="en-US" sz="1100" dirty="0"/>
          </a:p>
          <a:p>
            <a:pPr marL="0" indent="0">
              <a:defRPr/>
            </a:pPr>
            <a:endParaRPr lang="en-GB" altLang="en-US" sz="1400" dirty="0"/>
          </a:p>
          <a:p>
            <a:pPr algn="ctr"/>
            <a:endParaRPr lang="en-GB" altLang="en-US" sz="1400" b="1" dirty="0" smtClean="0"/>
          </a:p>
        </p:txBody>
      </p:sp>
      <p:sp>
        <p:nvSpPr>
          <p:cNvPr id="3" name="Date Placeholder 2"/>
          <p:cNvSpPr>
            <a:spLocks noGrp="1"/>
          </p:cNvSpPr>
          <p:nvPr>
            <p:ph type="dt" sz="quarter" idx="10"/>
          </p:nvPr>
        </p:nvSpPr>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pPr>
              <a:defRPr/>
            </a:pPr>
            <a:fld id="{F8D86B69-437C-458F-9EDE-0B587977B392}" type="datetime1">
              <a:rPr lang="en-GB" sz="1200" smtClean="0">
                <a:solidFill>
                  <a:schemeClr val="accent1"/>
                </a:solidFill>
                <a:latin typeface="Arial" pitchFamily="34" charset="0"/>
              </a:rPr>
              <a:pPr>
                <a:defRPr/>
              </a:pPr>
              <a:t>05/09/2019</a:t>
            </a:fld>
            <a:endParaRPr lang="en-US" sz="1200" smtClean="0">
              <a:solidFill>
                <a:schemeClr val="accent1"/>
              </a:solidFill>
              <a:latin typeface="Arial" pitchFamily="34" charset="0"/>
            </a:endParaRPr>
          </a:p>
        </p:txBody>
      </p:sp>
      <p:sp>
        <p:nvSpPr>
          <p:cNvPr id="4" name="Slide Number Placeholder 3"/>
          <p:cNvSpPr>
            <a:spLocks noGrp="1"/>
          </p:cNvSpPr>
          <p:nvPr>
            <p:ph type="sldNum" sz="quarter" idx="11"/>
          </p:nvPr>
        </p:nvSpPr>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pPr>
              <a:defRPr/>
            </a:pPr>
            <a:fld id="{65E9B81D-9B8A-4838-AF77-342BDF697CAF}" type="slidenum">
              <a:rPr lang="en-US" sz="1200" smtClean="0">
                <a:solidFill>
                  <a:srgbClr val="009E49"/>
                </a:solidFill>
                <a:latin typeface="Arial" pitchFamily="34" charset="0"/>
              </a:rPr>
              <a:pPr>
                <a:defRPr/>
              </a:pPr>
              <a:t>3</a:t>
            </a:fld>
            <a:endParaRPr lang="en-US" sz="1200" smtClean="0">
              <a:solidFill>
                <a:srgbClr val="009E49"/>
              </a:solidFill>
              <a:latin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80728"/>
            <a:ext cx="8382000" cy="5115272"/>
          </a:xfrm>
        </p:spPr>
        <p:txBody>
          <a:bodyPr>
            <a:normAutofit/>
          </a:bodyPr>
          <a:lstStyle/>
          <a:p>
            <a:pPr algn="ctr"/>
            <a:r>
              <a:rPr lang="en-GB" altLang="en-US" sz="4000" b="1" dirty="0">
                <a:solidFill>
                  <a:srgbClr val="0000FF"/>
                </a:solidFill>
              </a:rPr>
              <a:t>Educate: according to their needs</a:t>
            </a:r>
            <a:endParaRPr lang="en-GB" sz="40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30</a:t>
            </a:fld>
            <a:endParaRPr lang="en-US"/>
          </a:p>
        </p:txBody>
      </p:sp>
      <p:sp>
        <p:nvSpPr>
          <p:cNvPr id="5" name="Content Placeholder 2"/>
          <p:cNvSpPr txBox="1">
            <a:spLocks/>
          </p:cNvSpPr>
          <p:nvPr/>
        </p:nvSpPr>
        <p:spPr>
          <a:xfrm>
            <a:off x="0" y="1916832"/>
            <a:ext cx="8982075" cy="4371975"/>
          </a:xfrm>
          <a:prstGeom prst="rect">
            <a:avLst/>
          </a:prstGeom>
        </p:spPr>
        <p:txBody>
          <a:bodyPr>
            <a:normAutofit/>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pPr lvl="1"/>
            <a:r>
              <a:rPr lang="en-GB" altLang="en-US" sz="2800" kern="0" dirty="0" smtClean="0"/>
              <a:t>Opportunity for education on disease and drug </a:t>
            </a:r>
            <a:r>
              <a:rPr lang="en-GB" altLang="en-US" sz="2800" b="1" kern="0" dirty="0" smtClean="0"/>
              <a:t>in response </a:t>
            </a:r>
            <a:r>
              <a:rPr lang="en-GB" altLang="en-US" sz="2800" kern="0" dirty="0" smtClean="0"/>
              <a:t>to the information they give you</a:t>
            </a:r>
          </a:p>
          <a:p>
            <a:pPr lvl="1"/>
            <a:r>
              <a:rPr lang="en-GB" altLang="en-US" sz="2800" kern="0" dirty="0" smtClean="0"/>
              <a:t>Key safety information</a:t>
            </a:r>
          </a:p>
          <a:p>
            <a:pPr lvl="1"/>
            <a:r>
              <a:rPr lang="en-GB" altLang="en-US" sz="2800" kern="0" dirty="0" smtClean="0"/>
              <a:t>Opportunity to provide evidence to help patients balance the risks and benefits </a:t>
            </a:r>
            <a:r>
              <a:rPr lang="en-GB" altLang="en-US" sz="2800" b="1" kern="0" dirty="0" smtClean="0"/>
              <a:t>for their situation</a:t>
            </a:r>
          </a:p>
          <a:p>
            <a:pPr lvl="1"/>
            <a:r>
              <a:rPr lang="en-GB" altLang="en-US" sz="2800" b="1" kern="0" dirty="0" smtClean="0"/>
              <a:t>They called you so they are interested in what they want to know, not necessarily what you want to tell them</a:t>
            </a:r>
          </a:p>
          <a:p>
            <a:pPr marL="0" indent="0"/>
            <a:endParaRPr lang="en-GB" altLang="en-US" b="1" kern="0" dirty="0" smtClean="0"/>
          </a:p>
        </p:txBody>
      </p:sp>
    </p:spTree>
    <p:extLst>
      <p:ext uri="{BB962C8B-B14F-4D97-AF65-F5344CB8AC3E}">
        <p14:creationId xmlns:p14="http://schemas.microsoft.com/office/powerpoint/2010/main" val="8347336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lstStyle/>
          <a:p>
            <a:r>
              <a:rPr lang="en-GB" altLang="en-US" sz="4000" b="1" dirty="0">
                <a:solidFill>
                  <a:srgbClr val="FF9900"/>
                </a:solidFill>
              </a:rPr>
              <a:t>Empower: sharing </a:t>
            </a:r>
            <a:r>
              <a:rPr lang="en-GB" altLang="en-US" sz="4000" b="1" dirty="0" smtClean="0">
                <a:solidFill>
                  <a:srgbClr val="FF9900"/>
                </a:solidFill>
              </a:rPr>
              <a:t>responsibility </a:t>
            </a:r>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31</a:t>
            </a:fld>
            <a:endParaRPr lang="en-US"/>
          </a:p>
        </p:txBody>
      </p:sp>
      <p:sp>
        <p:nvSpPr>
          <p:cNvPr id="5" name="Content Placeholder 2"/>
          <p:cNvSpPr txBox="1">
            <a:spLocks/>
          </p:cNvSpPr>
          <p:nvPr/>
        </p:nvSpPr>
        <p:spPr>
          <a:xfrm>
            <a:off x="560388" y="1484313"/>
            <a:ext cx="8915400" cy="4537075"/>
          </a:xfrm>
          <a:prstGeom prst="rect">
            <a:avLst/>
          </a:prstGeom>
        </p:spPr>
        <p:txBody>
          <a:bodyPr>
            <a:normAutofit lnSpcReduction="10000"/>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endParaRPr lang="en-GB" altLang="en-US" sz="2800" kern="0" dirty="0" smtClean="0"/>
          </a:p>
          <a:p>
            <a:r>
              <a:rPr lang="en-GB" altLang="en-US" sz="2800" kern="0" dirty="0" smtClean="0"/>
              <a:t>Help the patient consider their concerns about medicines against the benefits they perceive e.g. summarise what you have discussed</a:t>
            </a:r>
          </a:p>
          <a:p>
            <a:pPr lvl="1"/>
            <a:r>
              <a:rPr lang="en-GB" altLang="en-US" sz="2800" b="1" kern="0" dirty="0" smtClean="0"/>
              <a:t>What</a:t>
            </a:r>
            <a:r>
              <a:rPr lang="en-GB" altLang="en-US" sz="2800" kern="0" dirty="0" smtClean="0"/>
              <a:t> does the patient want to do now or</a:t>
            </a:r>
          </a:p>
          <a:p>
            <a:pPr lvl="1"/>
            <a:r>
              <a:rPr lang="en-GB" altLang="en-US" sz="2800" b="1" kern="0" dirty="0" smtClean="0"/>
              <a:t>How</a:t>
            </a:r>
            <a:r>
              <a:rPr lang="en-GB" altLang="en-US" sz="2800" kern="0" dirty="0" smtClean="0"/>
              <a:t> does the patient want to manage their disease/medicines taking</a:t>
            </a:r>
          </a:p>
          <a:p>
            <a:r>
              <a:rPr lang="en-GB" altLang="en-US" sz="2800" kern="0" dirty="0" smtClean="0"/>
              <a:t>Help the patient decide what option works for them </a:t>
            </a:r>
          </a:p>
          <a:p>
            <a:pPr lvl="1"/>
            <a:r>
              <a:rPr lang="en-GB" altLang="en-US" sz="2800" kern="0" dirty="0" smtClean="0"/>
              <a:t>Avoid patronising the patient </a:t>
            </a:r>
          </a:p>
          <a:p>
            <a:pPr lvl="1"/>
            <a:r>
              <a:rPr lang="en-GB" altLang="en-US" sz="2800" kern="0" dirty="0" smtClean="0"/>
              <a:t>Don’t “dump” the decision or sit on the fence</a:t>
            </a:r>
          </a:p>
          <a:p>
            <a:pPr lvl="1">
              <a:buFontTx/>
              <a:buNone/>
            </a:pPr>
            <a:endParaRPr lang="en-GB" altLang="en-US" sz="2000" kern="0" dirty="0" smtClean="0"/>
          </a:p>
          <a:p>
            <a:endParaRPr lang="en-US" altLang="en-US" kern="0" dirty="0" smtClean="0"/>
          </a:p>
        </p:txBody>
      </p:sp>
    </p:spTree>
    <p:extLst>
      <p:ext uri="{BB962C8B-B14F-4D97-AF65-F5344CB8AC3E}">
        <p14:creationId xmlns:p14="http://schemas.microsoft.com/office/powerpoint/2010/main" val="33452858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32</a:t>
            </a:fld>
            <a:endParaRPr lang="en-US"/>
          </a:p>
        </p:txBody>
      </p:sp>
      <p:sp>
        <p:nvSpPr>
          <p:cNvPr id="5" name="Title 1"/>
          <p:cNvSpPr>
            <a:spLocks noGrp="1"/>
          </p:cNvSpPr>
          <p:nvPr>
            <p:ph idx="1"/>
          </p:nvPr>
        </p:nvSpPr>
        <p:spPr>
          <a:xfrm>
            <a:off x="35620" y="906363"/>
            <a:ext cx="8686800" cy="5114925"/>
          </a:xfrm>
        </p:spPr>
        <p:txBody>
          <a:bodyPr>
            <a:normAutofit/>
          </a:bodyPr>
          <a:lstStyle/>
          <a:p>
            <a:pPr algn="ctr" eaLnBrk="1" hangingPunct="1"/>
            <a:r>
              <a:rPr lang="en-GB" altLang="en-US" sz="4000" b="1" dirty="0" smtClean="0">
                <a:solidFill>
                  <a:srgbClr val="008000"/>
                </a:solidFill>
              </a:rPr>
              <a:t>Enable: from decision to action</a:t>
            </a:r>
            <a:endParaRPr lang="en-US" altLang="en-US" sz="4000" dirty="0" smtClean="0">
              <a:solidFill>
                <a:srgbClr val="008000"/>
              </a:solidFill>
            </a:endParaRPr>
          </a:p>
        </p:txBody>
      </p:sp>
      <p:sp>
        <p:nvSpPr>
          <p:cNvPr id="6" name="Content Placeholder 2"/>
          <p:cNvSpPr txBox="1">
            <a:spLocks/>
          </p:cNvSpPr>
          <p:nvPr/>
        </p:nvSpPr>
        <p:spPr>
          <a:xfrm>
            <a:off x="25400" y="1728043"/>
            <a:ext cx="8902700" cy="5013325"/>
          </a:xfrm>
          <a:prstGeom prst="rect">
            <a:avLst/>
          </a:prstGeom>
        </p:spPr>
        <p:txBody>
          <a:bodyPr>
            <a:normAutofit/>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pPr marL="457200" indent="-457200">
              <a:buFont typeface="Arial" panose="020B0604020202020204" pitchFamily="34" charset="0"/>
              <a:buChar char="•"/>
            </a:pPr>
            <a:r>
              <a:rPr lang="en-GB" altLang="en-US" sz="2800" kern="0" dirty="0" smtClean="0"/>
              <a:t>Once the patient has decided what they want to do, Reiterate what you have agreed to do then ask:</a:t>
            </a:r>
          </a:p>
          <a:p>
            <a:pPr lvl="3">
              <a:buFontTx/>
              <a:buChar char="-"/>
            </a:pPr>
            <a:r>
              <a:rPr lang="en-GB" altLang="en-US" sz="2800" b="1" kern="0" dirty="0" smtClean="0"/>
              <a:t>when</a:t>
            </a:r>
            <a:r>
              <a:rPr lang="en-GB" altLang="en-US" sz="2800" kern="0" dirty="0" smtClean="0"/>
              <a:t> you will get back to them </a:t>
            </a:r>
          </a:p>
          <a:p>
            <a:pPr lvl="3">
              <a:buFont typeface="Arial" panose="020B0604020202020204" pitchFamily="34" charset="0"/>
              <a:buChar char="•"/>
            </a:pPr>
            <a:r>
              <a:rPr lang="en-GB" altLang="en-US" sz="2800" b="1" kern="0" dirty="0" smtClean="0"/>
              <a:t>Ask patient to articulate </a:t>
            </a:r>
            <a:r>
              <a:rPr lang="en-GB" altLang="en-US" sz="2800" kern="0" dirty="0" smtClean="0"/>
              <a:t>what they have agreed to do</a:t>
            </a:r>
          </a:p>
          <a:p>
            <a:pPr lvl="3"/>
            <a:r>
              <a:rPr lang="en-GB" altLang="en-US" sz="2800" b="1" kern="0" dirty="0" smtClean="0"/>
              <a:t>how</a:t>
            </a:r>
            <a:r>
              <a:rPr lang="en-GB" altLang="en-US" sz="2800" kern="0" dirty="0" smtClean="0"/>
              <a:t> they will do it</a:t>
            </a:r>
          </a:p>
          <a:p>
            <a:pPr lvl="3"/>
            <a:r>
              <a:rPr lang="en-GB" altLang="en-US" sz="2800" b="1" kern="0" dirty="0" smtClean="0"/>
              <a:t>when</a:t>
            </a:r>
            <a:r>
              <a:rPr lang="en-GB" altLang="en-US" sz="2800" kern="0" dirty="0" smtClean="0"/>
              <a:t> they will do it </a:t>
            </a:r>
          </a:p>
          <a:p>
            <a:pPr lvl="2">
              <a:buFont typeface="Arial" panose="020B0604020202020204" pitchFamily="34" charset="0"/>
              <a:buChar char="•"/>
            </a:pPr>
            <a:r>
              <a:rPr lang="en-GB" altLang="en-US" sz="2800" kern="0" dirty="0" smtClean="0"/>
              <a:t>Reinforce safety netting</a:t>
            </a:r>
          </a:p>
          <a:p>
            <a:pPr marL="1371600" lvl="3" indent="0">
              <a:buNone/>
            </a:pPr>
            <a:r>
              <a:rPr lang="en-GB" altLang="en-US" sz="2800" kern="0" dirty="0" smtClean="0"/>
              <a:t>- </a:t>
            </a:r>
            <a:r>
              <a:rPr lang="en-GB" altLang="en-US" sz="2400" kern="0" dirty="0" smtClean="0"/>
              <a:t>What to do if this becomes more urgent/who to call</a:t>
            </a:r>
          </a:p>
          <a:p>
            <a:endParaRPr lang="en-US" altLang="en-US" kern="0" dirty="0" smtClean="0"/>
          </a:p>
        </p:txBody>
      </p:sp>
    </p:spTree>
    <p:extLst>
      <p:ext uri="{BB962C8B-B14F-4D97-AF65-F5344CB8AC3E}">
        <p14:creationId xmlns:p14="http://schemas.microsoft.com/office/powerpoint/2010/main" val="42151168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33</a:t>
            </a:fld>
            <a:endParaRPr lang="en-US"/>
          </a:p>
        </p:txBody>
      </p:sp>
      <p:sp>
        <p:nvSpPr>
          <p:cNvPr id="5" name="Title 1"/>
          <p:cNvSpPr>
            <a:spLocks noGrp="1"/>
          </p:cNvSpPr>
          <p:nvPr>
            <p:ph idx="1"/>
          </p:nvPr>
        </p:nvSpPr>
        <p:spPr>
          <a:xfrm>
            <a:off x="558800" y="548680"/>
            <a:ext cx="8382000" cy="5577483"/>
          </a:xfrm>
        </p:spPr>
        <p:txBody>
          <a:bodyPr/>
          <a:lstStyle/>
          <a:p>
            <a:pPr algn="ctr"/>
            <a:r>
              <a:rPr lang="en-GB" altLang="en-US" sz="4000" b="1" dirty="0" smtClean="0"/>
              <a:t>Evaluation</a:t>
            </a:r>
            <a:r>
              <a:rPr lang="en-GB" altLang="en-US" sz="4000" dirty="0" smtClean="0"/>
              <a:t> </a:t>
            </a:r>
          </a:p>
        </p:txBody>
      </p:sp>
      <p:sp>
        <p:nvSpPr>
          <p:cNvPr id="6" name="Content Placeholder 2"/>
          <p:cNvSpPr txBox="1">
            <a:spLocks/>
          </p:cNvSpPr>
          <p:nvPr/>
        </p:nvSpPr>
        <p:spPr>
          <a:xfrm>
            <a:off x="338560" y="1412776"/>
            <a:ext cx="8617272" cy="4525963"/>
          </a:xfrm>
          <a:prstGeom prst="rect">
            <a:avLst/>
          </a:prstGeom>
        </p:spPr>
        <p:txBody>
          <a:bodyPr>
            <a:normAutofit/>
          </a:bodyPr>
          <a:lstStyle>
            <a:lvl1pPr marL="342900" indent="-342900" algn="l" rtl="0" eaLnBrk="1" fontAlgn="base" hangingPunct="1">
              <a:spcBef>
                <a:spcPct val="20000"/>
              </a:spcBef>
              <a:spcAft>
                <a:spcPct val="0"/>
              </a:spcAft>
              <a:defRPr sz="24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Times" pitchFamily="3" charset="0"/>
              <a:buChar char="•"/>
              <a:defRPr sz="24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Times" pitchFamily="3" charset="0"/>
              <a:buChar char="•"/>
              <a:defRPr sz="20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defRPr sz="2000">
                <a:solidFill>
                  <a:schemeClr val="tx1"/>
                </a:solidFill>
                <a:latin typeface="+mn-lt"/>
                <a:ea typeface="MS PGothic" pitchFamily="34" charset="-128"/>
                <a:cs typeface="MS PGothic" charset="0"/>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a:lstStyle>
          <a:p>
            <a:pPr>
              <a:defRPr/>
            </a:pPr>
            <a:r>
              <a:rPr lang="en-GB" sz="2800" kern="0" dirty="0" smtClean="0"/>
              <a:t>Patient survey (9 questions) for all MI patients who consent including </a:t>
            </a:r>
          </a:p>
          <a:p>
            <a:pPr lvl="1">
              <a:defRPr/>
            </a:pPr>
            <a:r>
              <a:rPr lang="en-GB" sz="2800" kern="0" dirty="0" smtClean="0"/>
              <a:t>Family and friends question</a:t>
            </a:r>
          </a:p>
          <a:p>
            <a:pPr lvl="1">
              <a:defRPr/>
            </a:pPr>
            <a:r>
              <a:rPr lang="en-GB" sz="2800" kern="0" dirty="0" smtClean="0"/>
              <a:t>Impact of information/advice from MI</a:t>
            </a:r>
          </a:p>
          <a:p>
            <a:pPr>
              <a:defRPr/>
            </a:pPr>
            <a:r>
              <a:rPr lang="en-GB" sz="2800" kern="0" dirty="0" smtClean="0"/>
              <a:t>Use of shared decision making questions to evaluated person-centred care</a:t>
            </a:r>
          </a:p>
          <a:p>
            <a:pPr lvl="1">
              <a:defRPr/>
            </a:pPr>
            <a:r>
              <a:rPr lang="en-GB" sz="2800" kern="0" dirty="0" err="1" smtClean="0"/>
              <a:t>CollaboRATE</a:t>
            </a:r>
            <a:r>
              <a:rPr lang="en-GB" sz="2800" kern="0" dirty="0" smtClean="0"/>
              <a:t>™ measure </a:t>
            </a:r>
            <a:r>
              <a:rPr lang="en-GB" sz="1200" kern="0" dirty="0" smtClean="0">
                <a:hlinkClick r:id="rId2"/>
              </a:rPr>
              <a:t>http://www.glynelwyn.com/collaborate-measure.html</a:t>
            </a:r>
            <a:endParaRPr lang="en-GB" sz="1200" kern="0" dirty="0" smtClean="0"/>
          </a:p>
          <a:p>
            <a:pPr lvl="1">
              <a:defRPr/>
            </a:pPr>
            <a:r>
              <a:rPr lang="en-GB" sz="2800" kern="0" dirty="0" smtClean="0"/>
              <a:t>SURE measure</a:t>
            </a:r>
            <a:r>
              <a:rPr lang="en-GB" sz="2800" kern="0" baseline="30000" dirty="0" smtClean="0"/>
              <a:t>© </a:t>
            </a:r>
            <a:r>
              <a:rPr lang="en-GB" sz="1200" kern="0" dirty="0" smtClean="0">
                <a:hlinkClick r:id="rId3"/>
              </a:rPr>
              <a:t>http://personcentredcare.health.org.uk/sites/default/files/resources/sdm_sure_decision_measurement_tool_7sdm-sure-tool.pdf</a:t>
            </a:r>
            <a:endParaRPr lang="en-GB" sz="1200" kern="0" dirty="0" smtClean="0"/>
          </a:p>
          <a:p>
            <a:pPr lvl="1">
              <a:defRPr/>
            </a:pPr>
            <a:endParaRPr lang="en-GB" kern="0" baseline="30000" dirty="0"/>
          </a:p>
        </p:txBody>
      </p:sp>
    </p:spTree>
    <p:extLst>
      <p:ext uri="{BB962C8B-B14F-4D97-AF65-F5344CB8AC3E}">
        <p14:creationId xmlns:p14="http://schemas.microsoft.com/office/powerpoint/2010/main" val="6218129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80728"/>
            <a:ext cx="8382000" cy="5115272"/>
          </a:xfrm>
        </p:spPr>
        <p:txBody>
          <a:bodyPr>
            <a:normAutofit/>
          </a:bodyPr>
          <a:lstStyle/>
          <a:p>
            <a:pPr algn="ctr"/>
            <a:r>
              <a:rPr lang="en-GB" altLang="en-US" sz="4300" b="1" dirty="0" smtClean="0"/>
              <a:t>Summary  </a:t>
            </a:r>
          </a:p>
          <a:p>
            <a:pPr marL="457200" indent="-457200">
              <a:buFont typeface="Arial" panose="020B0604020202020204" pitchFamily="34" charset="0"/>
              <a:buChar char="•"/>
            </a:pPr>
            <a:r>
              <a:rPr lang="en-GB" altLang="en-US" sz="2600" dirty="0"/>
              <a:t>You have an agenda </a:t>
            </a:r>
            <a:r>
              <a:rPr lang="en-GB" altLang="en-US" sz="2600" dirty="0" smtClean="0"/>
              <a:t>(to </a:t>
            </a:r>
            <a:r>
              <a:rPr lang="en-GB" altLang="en-US" sz="2600" dirty="0"/>
              <a:t>understand and answer the query fully), </a:t>
            </a:r>
            <a:r>
              <a:rPr lang="en-GB" altLang="en-US" sz="2600" dirty="0" smtClean="0"/>
              <a:t>make </a:t>
            </a:r>
            <a:r>
              <a:rPr lang="en-GB" altLang="en-US" sz="2600" dirty="0"/>
              <a:t>the call person-centred by </a:t>
            </a:r>
            <a:r>
              <a:rPr lang="en-GB" altLang="en-US" sz="2600" dirty="0" smtClean="0"/>
              <a:t>listening </a:t>
            </a:r>
            <a:r>
              <a:rPr lang="en-GB" altLang="en-US" sz="2600" dirty="0"/>
              <a:t>with curiosity and </a:t>
            </a:r>
            <a:r>
              <a:rPr lang="en-GB" altLang="en-US" sz="2600" dirty="0" smtClean="0"/>
              <a:t>being </a:t>
            </a:r>
            <a:r>
              <a:rPr lang="en-GB" altLang="en-US" sz="2600" dirty="0"/>
              <a:t>non-judgemental</a:t>
            </a:r>
          </a:p>
          <a:p>
            <a:pPr marL="457200" indent="-457200">
              <a:buFont typeface="Arial" panose="020B0604020202020204" pitchFamily="34" charset="0"/>
              <a:buChar char="•"/>
            </a:pPr>
            <a:r>
              <a:rPr lang="en-GB" altLang="en-US" sz="2600" dirty="0"/>
              <a:t>Be honest about what you need from the call and find out what the patient wants from it</a:t>
            </a:r>
          </a:p>
          <a:p>
            <a:pPr marL="457200" indent="-457200">
              <a:buFont typeface="Arial" panose="020B0604020202020204" pitchFamily="34" charset="0"/>
              <a:buChar char="•"/>
            </a:pPr>
            <a:r>
              <a:rPr lang="en-GB" altLang="en-US" sz="2600" dirty="0"/>
              <a:t>Address the patient’s issues </a:t>
            </a:r>
            <a:r>
              <a:rPr lang="en-GB" altLang="en-US" sz="2600" dirty="0" smtClean="0"/>
              <a:t>first</a:t>
            </a:r>
          </a:p>
          <a:p>
            <a:pPr marL="457200" indent="-457200">
              <a:buFont typeface="Arial" panose="020B0604020202020204" pitchFamily="34" charset="0"/>
              <a:buChar char="•"/>
            </a:pPr>
            <a:r>
              <a:rPr lang="en-GB" altLang="en-US" sz="2600" dirty="0" smtClean="0"/>
              <a:t>Lead </a:t>
            </a:r>
            <a:r>
              <a:rPr lang="en-GB" altLang="en-US" sz="2600" dirty="0"/>
              <a:t>the process not the content</a:t>
            </a:r>
          </a:p>
          <a:p>
            <a:pPr marL="457200" indent="-457200">
              <a:buFont typeface="Arial" panose="020B0604020202020204" pitchFamily="34" charset="0"/>
              <a:buChar char="•"/>
            </a:pPr>
            <a:r>
              <a:rPr lang="en-GB" altLang="en-US" sz="2600" dirty="0"/>
              <a:t>Use </a:t>
            </a:r>
            <a:r>
              <a:rPr lang="en-GB" altLang="en-US" sz="2600" dirty="0" err="1"/>
              <a:t>teachback</a:t>
            </a:r>
            <a:r>
              <a:rPr lang="en-GB" altLang="en-US" sz="2600" dirty="0"/>
              <a:t> to check information </a:t>
            </a:r>
            <a:r>
              <a:rPr lang="en-GB" altLang="en-US" sz="2600" dirty="0" smtClean="0"/>
              <a:t>is understood</a:t>
            </a:r>
            <a:endParaRPr lang="en-GB" altLang="en-US" sz="2600" dirty="0"/>
          </a:p>
          <a:p>
            <a:pPr marL="457200" indent="-457200">
              <a:buFont typeface="Arial" panose="020B0604020202020204" pitchFamily="34" charset="0"/>
              <a:buChar char="•"/>
            </a:pPr>
            <a:r>
              <a:rPr lang="en-GB" altLang="en-US" sz="2600" dirty="0"/>
              <a:t>Ensure safety </a:t>
            </a:r>
            <a:r>
              <a:rPr lang="en-GB" altLang="en-US" sz="2600" dirty="0" smtClean="0"/>
              <a:t>netting is in place</a:t>
            </a:r>
            <a:endParaRPr lang="en-GB" altLang="en-US" sz="2600" dirty="0"/>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34</a:t>
            </a:fld>
            <a:endParaRPr lang="en-US"/>
          </a:p>
        </p:txBody>
      </p:sp>
    </p:spTree>
    <p:extLst>
      <p:ext uri="{BB962C8B-B14F-4D97-AF65-F5344CB8AC3E}">
        <p14:creationId xmlns:p14="http://schemas.microsoft.com/office/powerpoint/2010/main" val="86585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35</a:t>
            </a:fld>
            <a:endParaRPr lang="en-US"/>
          </a:p>
        </p:txBody>
      </p:sp>
      <p:sp>
        <p:nvSpPr>
          <p:cNvPr id="5" name="Title 1"/>
          <p:cNvSpPr>
            <a:spLocks noGrp="1"/>
          </p:cNvSpPr>
          <p:nvPr>
            <p:ph idx="1"/>
          </p:nvPr>
        </p:nvSpPr>
        <p:spPr>
          <a:xfrm>
            <a:off x="304800" y="981075"/>
            <a:ext cx="8382000" cy="5114925"/>
          </a:xfrm>
        </p:spPr>
        <p:txBody>
          <a:bodyPr/>
          <a:lstStyle/>
          <a:p>
            <a:pPr algn="ctr" eaLnBrk="1" hangingPunct="1"/>
            <a:r>
              <a:rPr lang="en-GB" altLang="en-US" sz="4000" b="1" dirty="0" smtClean="0">
                <a:solidFill>
                  <a:srgbClr val="FF0000"/>
                </a:solidFill>
              </a:rPr>
              <a:t>Summary </a:t>
            </a:r>
          </a:p>
          <a:p>
            <a:pPr>
              <a:defRPr/>
            </a:pPr>
            <a:r>
              <a:rPr lang="en-GB" altLang="en-US" sz="3200" dirty="0"/>
              <a:t>Person-centred consultations are:</a:t>
            </a:r>
          </a:p>
          <a:p>
            <a:pPr lvl="1">
              <a:defRPr/>
            </a:pPr>
            <a:r>
              <a:rPr lang="en-GB" altLang="en-US" sz="3200" dirty="0"/>
              <a:t>Better for patients</a:t>
            </a:r>
          </a:p>
          <a:p>
            <a:pPr lvl="1">
              <a:defRPr/>
            </a:pPr>
            <a:r>
              <a:rPr lang="en-GB" altLang="en-US" sz="3200" dirty="0"/>
              <a:t>Safer for patients</a:t>
            </a:r>
          </a:p>
          <a:p>
            <a:pPr lvl="1">
              <a:defRPr/>
            </a:pPr>
            <a:r>
              <a:rPr lang="en-GB" altLang="en-US" sz="3200" dirty="0"/>
              <a:t>More enjoyable for you</a:t>
            </a:r>
          </a:p>
          <a:p>
            <a:pPr algn="ctr" eaLnBrk="1" hangingPunct="1"/>
            <a:endParaRPr lang="en-GB" altLang="en-US" sz="4000" b="1" dirty="0" smtClean="0">
              <a:solidFill>
                <a:srgbClr val="FF0000"/>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4149080"/>
            <a:ext cx="2116137" cy="195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9070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382000" cy="4827240"/>
          </a:xfrm>
        </p:spPr>
        <p:txBody>
          <a:bodyPr>
            <a:normAutofit fontScale="85000" lnSpcReduction="10000"/>
          </a:bodyPr>
          <a:lstStyle/>
          <a:p>
            <a:pPr algn="ctr"/>
            <a:r>
              <a:rPr lang="en-GB" altLang="en-US" sz="4000" b="1" dirty="0" smtClean="0"/>
              <a:t>How does this relate to MI enquiries?</a:t>
            </a:r>
            <a:r>
              <a:rPr lang="en-GB" altLang="en-US" b="1" dirty="0" smtClean="0"/>
              <a:t> </a:t>
            </a:r>
            <a:r>
              <a:rPr lang="en-GB" altLang="en-US" sz="1100" b="1" dirty="0" smtClean="0"/>
              <a:t> </a:t>
            </a:r>
          </a:p>
          <a:p>
            <a:pPr algn="ctr"/>
            <a:endParaRPr lang="en-GB" altLang="en-US" dirty="0" smtClean="0"/>
          </a:p>
          <a:p>
            <a:pPr>
              <a:buFont typeface="Arial" panose="020B0604020202020204" pitchFamily="34" charset="0"/>
              <a:buChar char="•"/>
            </a:pPr>
            <a:r>
              <a:rPr lang="en-GB" altLang="en-US" sz="3300" dirty="0" smtClean="0"/>
              <a:t>Members of the public enquiries:</a:t>
            </a:r>
          </a:p>
          <a:p>
            <a:pPr marL="457200" lvl="1" indent="0">
              <a:buNone/>
            </a:pPr>
            <a:r>
              <a:rPr lang="en-GB" altLang="en-US" sz="3300" dirty="0" smtClean="0"/>
              <a:t> Do you have a patient helpline?</a:t>
            </a:r>
          </a:p>
          <a:p>
            <a:pPr>
              <a:buFont typeface="Arial" panose="020B0604020202020204" pitchFamily="34" charset="0"/>
              <a:buChar char="•"/>
            </a:pPr>
            <a:r>
              <a:rPr lang="en-GB" altLang="en-US" sz="3300" dirty="0" smtClean="0"/>
              <a:t>Patient </a:t>
            </a:r>
            <a:r>
              <a:rPr lang="en-GB" altLang="en-US" sz="3300" dirty="0"/>
              <a:t>has contacted us at their convenience </a:t>
            </a:r>
            <a:endParaRPr lang="en-GB" altLang="en-US" sz="3300" dirty="0" smtClean="0"/>
          </a:p>
          <a:p>
            <a:pPr marL="457200" lvl="1" indent="0">
              <a:buNone/>
            </a:pPr>
            <a:r>
              <a:rPr lang="en-GB" altLang="en-US" sz="3300" dirty="0" smtClean="0"/>
              <a:t>- </a:t>
            </a:r>
            <a:r>
              <a:rPr lang="en-GB" altLang="en-US" sz="2800" dirty="0" smtClean="0"/>
              <a:t>Find </a:t>
            </a:r>
            <a:r>
              <a:rPr lang="en-GB" altLang="en-US" sz="2800" dirty="0"/>
              <a:t>out what they already know about their question</a:t>
            </a:r>
          </a:p>
          <a:p>
            <a:pPr marL="457200" lvl="1" indent="0">
              <a:buNone/>
            </a:pPr>
            <a:r>
              <a:rPr lang="en-GB" altLang="en-US" sz="2800" dirty="0" smtClean="0"/>
              <a:t>- Find </a:t>
            </a:r>
            <a:r>
              <a:rPr lang="en-GB" altLang="en-US" sz="2800" dirty="0"/>
              <a:t>out what they perceive the problem to be</a:t>
            </a:r>
          </a:p>
          <a:p>
            <a:pPr marL="457200" lvl="1" indent="0">
              <a:buNone/>
            </a:pPr>
            <a:r>
              <a:rPr lang="en-GB" altLang="en-US" sz="2800" dirty="0" smtClean="0"/>
              <a:t>- What's </a:t>
            </a:r>
            <a:r>
              <a:rPr lang="en-GB" altLang="en-US" sz="2800" dirty="0"/>
              <a:t>the question behind the question?</a:t>
            </a:r>
          </a:p>
          <a:p>
            <a:pPr>
              <a:buFont typeface="Arial" panose="020B0604020202020204" pitchFamily="34" charset="0"/>
              <a:buChar char="•"/>
            </a:pPr>
            <a:r>
              <a:rPr lang="en-GB" altLang="en-US" sz="3300" dirty="0"/>
              <a:t>Imagine you can see them in front of you </a:t>
            </a:r>
          </a:p>
          <a:p>
            <a:pPr marL="457200" lvl="1" indent="0">
              <a:buNone/>
            </a:pPr>
            <a:r>
              <a:rPr lang="en-GB" altLang="en-US" sz="3300" dirty="0" smtClean="0"/>
              <a:t>- </a:t>
            </a:r>
            <a:r>
              <a:rPr lang="en-GB" altLang="en-US" sz="2800" dirty="0" smtClean="0"/>
              <a:t>Show </a:t>
            </a:r>
            <a:r>
              <a:rPr lang="en-GB" altLang="en-US" sz="2800" dirty="0"/>
              <a:t>you care over the phone</a:t>
            </a:r>
          </a:p>
          <a:p>
            <a:pPr marL="457200" lvl="1" indent="0" algn="ctr">
              <a:buNone/>
            </a:pPr>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4</a:t>
            </a:fld>
            <a:endParaRPr lang="en-US"/>
          </a:p>
        </p:txBody>
      </p:sp>
    </p:spTree>
    <p:extLst>
      <p:ext uri="{BB962C8B-B14F-4D97-AF65-F5344CB8AC3E}">
        <p14:creationId xmlns:p14="http://schemas.microsoft.com/office/powerpoint/2010/main" val="1424608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08720"/>
            <a:ext cx="8382000" cy="5187280"/>
          </a:xfrm>
        </p:spPr>
        <p:txBody>
          <a:bodyPr>
            <a:normAutofit/>
          </a:bodyPr>
          <a:lstStyle/>
          <a:p>
            <a:pPr algn="ctr"/>
            <a:r>
              <a:rPr lang="en-GB" altLang="en-US" sz="4400" b="1" dirty="0"/>
              <a:t>The elephants</a:t>
            </a:r>
            <a:r>
              <a:rPr lang="en-GB" altLang="en-US" sz="4400" b="1" dirty="0" smtClean="0"/>
              <a:t> </a:t>
            </a:r>
            <a:r>
              <a:rPr lang="en-GB" altLang="en-US" sz="4400" b="1" dirty="0"/>
              <a:t>in the </a:t>
            </a:r>
            <a:r>
              <a:rPr lang="en-GB" altLang="en-US" sz="4400" b="1" dirty="0" smtClean="0"/>
              <a:t>room</a:t>
            </a:r>
            <a:r>
              <a:rPr lang="en-GB" altLang="en-US" sz="1100" b="1" dirty="0" smtClean="0"/>
              <a:t> </a:t>
            </a:r>
          </a:p>
          <a:p>
            <a:pPr algn="ctr"/>
            <a:endParaRPr lang="en-GB" sz="4400"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7088" y="2481263"/>
            <a:ext cx="2408237"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016596" y="1699082"/>
            <a:ext cx="2736304" cy="1323439"/>
          </a:xfrm>
          <a:prstGeom prst="rect">
            <a:avLst/>
          </a:prstGeom>
          <a:noFill/>
        </p:spPr>
        <p:txBody>
          <a:bodyPr wrap="square" rtlCol="0">
            <a:spAutoFit/>
          </a:bodyPr>
          <a:lstStyle/>
          <a:p>
            <a:r>
              <a:rPr lang="en-GB" altLang="en-US" sz="2000" dirty="0">
                <a:latin typeface="Arial" pitchFamily="34" charset="0"/>
              </a:rPr>
              <a:t>I have more important things to do (than talk to a member of the public)</a:t>
            </a:r>
          </a:p>
        </p:txBody>
      </p:sp>
      <p:sp>
        <p:nvSpPr>
          <p:cNvPr id="10" name="TextBox 9"/>
          <p:cNvSpPr txBox="1"/>
          <p:nvPr/>
        </p:nvSpPr>
        <p:spPr>
          <a:xfrm>
            <a:off x="5775325" y="1681322"/>
            <a:ext cx="2614984" cy="1323439"/>
          </a:xfrm>
          <a:prstGeom prst="rect">
            <a:avLst/>
          </a:prstGeom>
          <a:noFill/>
        </p:spPr>
        <p:txBody>
          <a:bodyPr wrap="square" rtlCol="0">
            <a:spAutoFit/>
          </a:bodyPr>
          <a:lstStyle/>
          <a:p>
            <a:r>
              <a:rPr lang="en-GB" altLang="en-US" sz="2000" dirty="0">
                <a:latin typeface="Arial" pitchFamily="34" charset="0"/>
              </a:rPr>
              <a:t>I know what they are going to ask and I know the answer so I don’t need to listen</a:t>
            </a:r>
          </a:p>
        </p:txBody>
      </p:sp>
      <p:sp>
        <p:nvSpPr>
          <p:cNvPr id="13" name="TextBox 12"/>
          <p:cNvSpPr txBox="1"/>
          <p:nvPr/>
        </p:nvSpPr>
        <p:spPr>
          <a:xfrm>
            <a:off x="5775325" y="3429000"/>
            <a:ext cx="3116163" cy="1015663"/>
          </a:xfrm>
          <a:prstGeom prst="rect">
            <a:avLst/>
          </a:prstGeom>
          <a:noFill/>
        </p:spPr>
        <p:txBody>
          <a:bodyPr wrap="square" rtlCol="0">
            <a:spAutoFit/>
          </a:bodyPr>
          <a:lstStyle/>
          <a:p>
            <a:r>
              <a:rPr lang="en-GB" altLang="en-US" sz="2000" dirty="0">
                <a:latin typeface="Arial" pitchFamily="34" charset="0"/>
              </a:rPr>
              <a:t>Queries are so easy they aren't worth documenting (time doesn’t merit value)</a:t>
            </a:r>
          </a:p>
        </p:txBody>
      </p:sp>
      <p:sp>
        <p:nvSpPr>
          <p:cNvPr id="16" name="TextBox 15"/>
          <p:cNvSpPr txBox="1"/>
          <p:nvPr/>
        </p:nvSpPr>
        <p:spPr>
          <a:xfrm>
            <a:off x="395536" y="3433936"/>
            <a:ext cx="2160240" cy="1323439"/>
          </a:xfrm>
          <a:prstGeom prst="rect">
            <a:avLst/>
          </a:prstGeom>
          <a:noFill/>
        </p:spPr>
        <p:txBody>
          <a:bodyPr wrap="square" rtlCol="0">
            <a:spAutoFit/>
          </a:bodyPr>
          <a:lstStyle/>
          <a:p>
            <a:r>
              <a:rPr lang="en-GB" altLang="en-US" sz="2000" dirty="0">
                <a:latin typeface="Arial" pitchFamily="34" charset="0"/>
              </a:rPr>
              <a:t>Person-centred consultations take too much time</a:t>
            </a:r>
          </a:p>
        </p:txBody>
      </p:sp>
      <p:sp>
        <p:nvSpPr>
          <p:cNvPr id="19" name="TextBox 18"/>
          <p:cNvSpPr txBox="1"/>
          <p:nvPr/>
        </p:nvSpPr>
        <p:spPr>
          <a:xfrm>
            <a:off x="1619672" y="4725144"/>
            <a:ext cx="2160240" cy="1631216"/>
          </a:xfrm>
          <a:prstGeom prst="rect">
            <a:avLst/>
          </a:prstGeom>
          <a:noFill/>
        </p:spPr>
        <p:txBody>
          <a:bodyPr wrap="square" rtlCol="0">
            <a:spAutoFit/>
          </a:bodyPr>
          <a:lstStyle/>
          <a:p>
            <a:r>
              <a:rPr lang="en-GB" altLang="en-US" sz="2000" dirty="0">
                <a:latin typeface="Arial" pitchFamily="34" charset="0"/>
              </a:rPr>
              <a:t>Member of the public don’t get the point quick enough (wasting my time)</a:t>
            </a:r>
          </a:p>
        </p:txBody>
      </p:sp>
      <p:sp>
        <p:nvSpPr>
          <p:cNvPr id="22" name="TextBox 21"/>
          <p:cNvSpPr txBox="1"/>
          <p:nvPr/>
        </p:nvSpPr>
        <p:spPr>
          <a:xfrm>
            <a:off x="4571206" y="4941168"/>
            <a:ext cx="3457178" cy="1015663"/>
          </a:xfrm>
          <a:prstGeom prst="rect">
            <a:avLst/>
          </a:prstGeom>
          <a:noFill/>
        </p:spPr>
        <p:txBody>
          <a:bodyPr wrap="square" rtlCol="0">
            <a:spAutoFit/>
          </a:bodyPr>
          <a:lstStyle/>
          <a:p>
            <a:r>
              <a:rPr lang="en-GB" altLang="en-US" sz="2000" dirty="0">
                <a:latin typeface="Arial" pitchFamily="34" charset="0"/>
              </a:rPr>
              <a:t>Its not my job to answer non- pharmacy or non-MI questions</a:t>
            </a:r>
          </a:p>
        </p:txBody>
      </p:sp>
    </p:spTree>
    <p:extLst>
      <p:ext uri="{BB962C8B-B14F-4D97-AF65-F5344CB8AC3E}">
        <p14:creationId xmlns:p14="http://schemas.microsoft.com/office/powerpoint/2010/main" val="896521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9144000" cy="5115272"/>
          </a:xfrm>
        </p:spPr>
        <p:txBody>
          <a:bodyPr/>
          <a:lstStyle/>
          <a:p>
            <a:pPr marL="0" indent="0" algn="ctr"/>
            <a:r>
              <a:rPr lang="en-GB" altLang="en-US" sz="4000" dirty="0"/>
              <a:t>How person-centred are you in your practice?</a:t>
            </a:r>
            <a:r>
              <a:rPr lang="en-GB" altLang="en-US" dirty="0"/>
              <a:t/>
            </a:r>
            <a:br>
              <a:rPr lang="en-GB" altLang="en-US" dirty="0"/>
            </a:br>
            <a:r>
              <a:rPr lang="en-GB" altLang="en-US" dirty="0"/>
              <a:t>Scale of 1 (very little) to 5 (a lot)</a:t>
            </a:r>
            <a:endParaRPr lang="en-GB" dirty="0"/>
          </a:p>
        </p:txBody>
      </p:sp>
      <p:sp>
        <p:nvSpPr>
          <p:cNvPr id="4" name="Date Placeholder 3"/>
          <p:cNvSpPr>
            <a:spLocks noGrp="1"/>
          </p:cNvSpPr>
          <p:nvPr>
            <p:ph type="dt" sz="half" idx="10"/>
          </p:nvPr>
        </p:nvSpPr>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pPr>
              <a:defRPr/>
            </a:pPr>
            <a:fld id="{9AAB32FC-13C6-4A3F-A82A-486AAF418D42}" type="datetime1">
              <a:rPr lang="en-GB" sz="1200" smtClean="0">
                <a:solidFill>
                  <a:srgbClr val="009E49"/>
                </a:solidFill>
                <a:latin typeface="Arial" pitchFamily="34" charset="0"/>
              </a:rPr>
              <a:pPr>
                <a:defRPr/>
              </a:pPr>
              <a:t>05/09/2019</a:t>
            </a:fld>
            <a:endParaRPr lang="en-US" sz="1200" smtClean="0">
              <a:solidFill>
                <a:srgbClr val="009E49"/>
              </a:solidFill>
              <a:latin typeface="Arial" pitchFamily="34" charset="0"/>
            </a:endParaRPr>
          </a:p>
        </p:txBody>
      </p:sp>
      <p:sp>
        <p:nvSpPr>
          <p:cNvPr id="5" name="Slide Number Placeholder 4"/>
          <p:cNvSpPr>
            <a:spLocks noGrp="1"/>
          </p:cNvSpPr>
          <p:nvPr>
            <p:ph type="sldNum" sz="quarter" idx="11"/>
          </p:nvPr>
        </p:nvSpPr>
        <p:spPr/>
        <p:txBody>
          <a:bodyPr/>
          <a:lstStyle>
            <a:lvl1pPr>
              <a:defRPr sz="2400">
                <a:solidFill>
                  <a:schemeClr val="tx1"/>
                </a:solidFill>
                <a:latin typeface="Times" pitchFamily="3" charset="0"/>
                <a:ea typeface="MS PGothic" pitchFamily="34" charset="-128"/>
              </a:defRPr>
            </a:lvl1pPr>
            <a:lvl2pPr marL="742950" indent="-285750">
              <a:defRPr sz="2400">
                <a:solidFill>
                  <a:schemeClr val="tx1"/>
                </a:solidFill>
                <a:latin typeface="Times" pitchFamily="3" charset="0"/>
                <a:ea typeface="MS PGothic" pitchFamily="34" charset="-128"/>
              </a:defRPr>
            </a:lvl2pPr>
            <a:lvl3pPr marL="1143000" indent="-228600">
              <a:defRPr sz="2400">
                <a:solidFill>
                  <a:schemeClr val="tx1"/>
                </a:solidFill>
                <a:latin typeface="Times" pitchFamily="3" charset="0"/>
                <a:ea typeface="MS PGothic" pitchFamily="34" charset="-128"/>
              </a:defRPr>
            </a:lvl3pPr>
            <a:lvl4pPr marL="1600200" indent="-228600">
              <a:defRPr sz="2400">
                <a:solidFill>
                  <a:schemeClr val="tx1"/>
                </a:solidFill>
                <a:latin typeface="Times" pitchFamily="3" charset="0"/>
                <a:ea typeface="MS PGothic" pitchFamily="34" charset="-128"/>
              </a:defRPr>
            </a:lvl4pPr>
            <a:lvl5pPr marL="2057400" indent="-228600">
              <a:defRPr sz="2400">
                <a:solidFill>
                  <a:schemeClr val="tx1"/>
                </a:solidFill>
                <a:latin typeface="Times" pitchFamily="3"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3"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3"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3"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3" charset="0"/>
                <a:ea typeface="MS PGothic" pitchFamily="34" charset="-128"/>
              </a:defRPr>
            </a:lvl9pPr>
          </a:lstStyle>
          <a:p>
            <a:pPr>
              <a:defRPr/>
            </a:pPr>
            <a:fld id="{3158199C-AC5E-4F16-965F-A67C9A49633A}" type="slidenum">
              <a:rPr lang="en-US" sz="1200" smtClean="0">
                <a:solidFill>
                  <a:srgbClr val="009E49"/>
                </a:solidFill>
                <a:latin typeface="Arial" pitchFamily="34" charset="0"/>
              </a:rPr>
              <a:pPr>
                <a:defRPr/>
              </a:pPr>
              <a:t>6</a:t>
            </a:fld>
            <a:endParaRPr lang="en-US" sz="1200" smtClean="0">
              <a:solidFill>
                <a:srgbClr val="009E49"/>
              </a:solidFill>
              <a:latin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636912"/>
            <a:ext cx="6206450"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normAutofit fontScale="85000" lnSpcReduction="20000"/>
          </a:bodyPr>
          <a:lstStyle/>
          <a:p>
            <a:pPr marL="0" indent="0" algn="ctr"/>
            <a:r>
              <a:rPr lang="en-GB" altLang="en-US" sz="4000" b="1" dirty="0"/>
              <a:t>Person-care i</a:t>
            </a:r>
            <a:r>
              <a:rPr lang="en-GB" altLang="en-US" sz="4000" b="1" dirty="0" smtClean="0"/>
              <a:t>n MI </a:t>
            </a:r>
          </a:p>
          <a:p>
            <a:pPr>
              <a:defRPr/>
            </a:pPr>
            <a:r>
              <a:rPr lang="en-GB" sz="3300" dirty="0"/>
              <a:t>Evidence for use?</a:t>
            </a:r>
          </a:p>
          <a:p>
            <a:pPr>
              <a:defRPr/>
            </a:pPr>
            <a:r>
              <a:rPr lang="en-GB" sz="3300" dirty="0"/>
              <a:t>PCC in pharmacy?</a:t>
            </a:r>
          </a:p>
          <a:p>
            <a:pPr lvl="1">
              <a:defRPr/>
            </a:pPr>
            <a:r>
              <a:rPr lang="en-GB" sz="2800" dirty="0"/>
              <a:t>CPPE </a:t>
            </a:r>
            <a:r>
              <a:rPr lang="en-GB" sz="2800" dirty="0">
                <a:hlinkClick r:id="rId2"/>
              </a:rPr>
              <a:t>http://www.consultationskillsforpharmacy.com/docs/docc.pdf</a:t>
            </a:r>
            <a:endParaRPr lang="en-GB" sz="2800" dirty="0"/>
          </a:p>
          <a:p>
            <a:pPr lvl="1">
              <a:defRPr/>
            </a:pPr>
            <a:r>
              <a:rPr lang="en-GB" sz="2800" dirty="0"/>
              <a:t>Work at LNWUHT </a:t>
            </a:r>
            <a:r>
              <a:rPr lang="en-GB" sz="2800" baseline="30000" dirty="0"/>
              <a:t>1,2,3,4</a:t>
            </a:r>
          </a:p>
          <a:p>
            <a:pPr lvl="2">
              <a:defRPr/>
            </a:pPr>
            <a:r>
              <a:rPr lang="en-GB" sz="2800" dirty="0"/>
              <a:t>Training programmes</a:t>
            </a:r>
          </a:p>
          <a:p>
            <a:pPr lvl="2">
              <a:defRPr/>
            </a:pPr>
            <a:r>
              <a:rPr lang="en-GB" sz="2800" dirty="0"/>
              <a:t>Work in practice</a:t>
            </a:r>
          </a:p>
          <a:p>
            <a:pPr lvl="2">
              <a:defRPr/>
            </a:pPr>
            <a:r>
              <a:rPr lang="en-GB" sz="2800" dirty="0" smtClean="0"/>
              <a:t>Evaluation  </a:t>
            </a:r>
            <a:endParaRPr lang="en-GB" sz="2800" dirty="0"/>
          </a:p>
          <a:p>
            <a:pPr marL="457200" lvl="1" indent="0">
              <a:buFont typeface="Arial" pitchFamily="34" charset="0"/>
              <a:buNone/>
              <a:defRPr/>
            </a:pPr>
            <a:r>
              <a:rPr lang="en-GB" sz="1200" dirty="0">
                <a:hlinkClick r:id="rId3"/>
              </a:rPr>
              <a:t>1 Barnett NL, </a:t>
            </a:r>
            <a:r>
              <a:rPr lang="en-GB" sz="1200" dirty="0" err="1">
                <a:hlinkClick r:id="rId3"/>
              </a:rPr>
              <a:t>Sivam</a:t>
            </a:r>
            <a:r>
              <a:rPr lang="en-GB" sz="1200" dirty="0">
                <a:hlinkClick r:id="rId3"/>
              </a:rPr>
              <a:t> R, </a:t>
            </a:r>
            <a:r>
              <a:rPr lang="en-GB" sz="1200" dirty="0" err="1">
                <a:hlinkClick r:id="rId3"/>
              </a:rPr>
              <a:t>Easthall</a:t>
            </a:r>
            <a:r>
              <a:rPr lang="en-GB" sz="1200" dirty="0">
                <a:hlinkClick r:id="rId3"/>
              </a:rPr>
              <a:t> C. Pilot study to evaluate knowledge of person-centred care, before and after a skill development programme, in a cohort of preregistration pharmacists within a large London hospital. </a:t>
            </a:r>
            <a:r>
              <a:rPr lang="en-GB" sz="1200" dirty="0" err="1">
                <a:hlinkClick r:id="rId3"/>
              </a:rPr>
              <a:t>Eur</a:t>
            </a:r>
            <a:r>
              <a:rPr lang="en-GB" sz="1200" dirty="0">
                <a:hlinkClick r:id="rId3"/>
              </a:rPr>
              <a:t> J </a:t>
            </a:r>
            <a:r>
              <a:rPr lang="en-GB" sz="1200" dirty="0" err="1">
                <a:hlinkClick r:id="rId3"/>
              </a:rPr>
              <a:t>Hosp</a:t>
            </a:r>
            <a:r>
              <a:rPr lang="en-GB" sz="1200" dirty="0">
                <a:hlinkClick r:id="rId3"/>
              </a:rPr>
              <a:t> Pharm. 2019 Jan 9:ejhpharm-2018.</a:t>
            </a:r>
            <a:endParaRPr lang="en-GB" sz="1200" dirty="0"/>
          </a:p>
          <a:p>
            <a:pPr marL="457200" lvl="1" indent="0">
              <a:buFont typeface="Arial" pitchFamily="34" charset="0"/>
              <a:buNone/>
              <a:defRPr/>
            </a:pPr>
            <a:r>
              <a:rPr lang="en-GB" sz="1200" dirty="0">
                <a:hlinkClick r:id="rId4"/>
              </a:rPr>
              <a:t>2 Barnett NL, Leader I, </a:t>
            </a:r>
            <a:r>
              <a:rPr lang="en-GB" sz="1200" dirty="0" err="1">
                <a:hlinkClick r:id="rId4"/>
              </a:rPr>
              <a:t>Easthall</a:t>
            </a:r>
            <a:r>
              <a:rPr lang="en-GB" sz="1200" dirty="0">
                <a:hlinkClick r:id="rId4"/>
              </a:rPr>
              <a:t> C. Developing person-centred consultation skills within a UK hospital pharmacy service: evaluation of a pilot practice-based support package for pharmacy staff. </a:t>
            </a:r>
            <a:r>
              <a:rPr lang="en-GB" sz="1200" dirty="0" err="1">
                <a:hlinkClick r:id="rId4"/>
              </a:rPr>
              <a:t>Eur</a:t>
            </a:r>
            <a:r>
              <a:rPr lang="en-GB" sz="1200" dirty="0">
                <a:hlinkClick r:id="rId4"/>
              </a:rPr>
              <a:t> J </a:t>
            </a:r>
            <a:r>
              <a:rPr lang="en-GB" sz="1200" dirty="0" err="1">
                <a:hlinkClick r:id="rId4"/>
              </a:rPr>
              <a:t>Hosp</a:t>
            </a:r>
            <a:r>
              <a:rPr lang="en-GB" sz="1200" dirty="0">
                <a:hlinkClick r:id="rId4"/>
              </a:rPr>
              <a:t> Pharm. 2019 Mar 1;26(2):93-100.</a:t>
            </a:r>
            <a:endParaRPr lang="en-GB" sz="1200" dirty="0"/>
          </a:p>
          <a:p>
            <a:pPr marL="457200" lvl="1" indent="0">
              <a:buFont typeface="Arial" pitchFamily="34" charset="0"/>
              <a:buNone/>
              <a:defRPr/>
            </a:pPr>
            <a:r>
              <a:rPr lang="en-GB" sz="1200" dirty="0">
                <a:hlinkClick r:id="rId5"/>
              </a:rPr>
              <a:t>3 Barnett NL, Flora K Patient-centred consultations in a dispensary setting: a learning journey </a:t>
            </a:r>
            <a:r>
              <a:rPr lang="en-GB" sz="1200" i="1" dirty="0" err="1">
                <a:hlinkClick r:id="rId5"/>
              </a:rPr>
              <a:t>Eur</a:t>
            </a:r>
            <a:r>
              <a:rPr lang="en-GB" sz="1200" i="1" dirty="0">
                <a:hlinkClick r:id="rId5"/>
              </a:rPr>
              <a:t> J </a:t>
            </a:r>
            <a:r>
              <a:rPr lang="en-GB" sz="1200" i="1" dirty="0" err="1">
                <a:hlinkClick r:id="rId5"/>
              </a:rPr>
              <a:t>Hosp</a:t>
            </a:r>
            <a:r>
              <a:rPr lang="en-GB" sz="1200" i="1" dirty="0">
                <a:hlinkClick r:id="rId5"/>
              </a:rPr>
              <a:t> Pharm </a:t>
            </a:r>
            <a:r>
              <a:rPr lang="en-GB" sz="1200" dirty="0">
                <a:hlinkClick r:id="rId5"/>
              </a:rPr>
              <a:t>2017;</a:t>
            </a:r>
            <a:r>
              <a:rPr lang="en-GB" sz="1200" b="1" dirty="0">
                <a:hlinkClick r:id="rId5"/>
              </a:rPr>
              <a:t>24:</a:t>
            </a:r>
            <a:r>
              <a:rPr lang="en-GB" sz="1200" dirty="0">
                <a:hlinkClick r:id="rId5"/>
              </a:rPr>
              <a:t>107-109</a:t>
            </a:r>
            <a:r>
              <a:rPr lang="en-GB" sz="1200" dirty="0"/>
              <a:t>. </a:t>
            </a:r>
          </a:p>
          <a:p>
            <a:pPr marL="457200" lvl="1" indent="0">
              <a:buFont typeface="Arial" pitchFamily="34" charset="0"/>
              <a:buNone/>
              <a:defRPr/>
            </a:pPr>
            <a:r>
              <a:rPr lang="en-GB" sz="1200" dirty="0">
                <a:hlinkClick r:id="rId6"/>
              </a:rPr>
              <a:t>4 Barnett NL. Guide to undertaking person-centred inpatient (ward) outpatient (clinic) and dispensary-based pharmacy consultations. </a:t>
            </a:r>
            <a:r>
              <a:rPr lang="en-GB" sz="1200" dirty="0" err="1">
                <a:hlinkClick r:id="rId6"/>
              </a:rPr>
              <a:t>Eur</a:t>
            </a:r>
            <a:r>
              <a:rPr lang="en-GB" sz="1200" dirty="0">
                <a:hlinkClick r:id="rId6"/>
              </a:rPr>
              <a:t> J </a:t>
            </a:r>
            <a:r>
              <a:rPr lang="en-GB" sz="1200" dirty="0" err="1">
                <a:hlinkClick r:id="rId6"/>
              </a:rPr>
              <a:t>Hosp</a:t>
            </a:r>
            <a:r>
              <a:rPr lang="en-GB" sz="1200" dirty="0">
                <a:hlinkClick r:id="rId6"/>
              </a:rPr>
              <a:t> Pharm. 2019 Jan 9:ejhpharm-2018. </a:t>
            </a:r>
          </a:p>
          <a:p>
            <a:pPr marL="0" indent="0" algn="ctr"/>
            <a:endParaRPr lang="en-GB" b="1"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7</a:t>
            </a:fld>
            <a:endParaRPr lang="en-US"/>
          </a:p>
        </p:txBody>
      </p:sp>
    </p:spTree>
    <p:extLst>
      <p:ext uri="{BB962C8B-B14F-4D97-AF65-F5344CB8AC3E}">
        <p14:creationId xmlns:p14="http://schemas.microsoft.com/office/powerpoint/2010/main" val="1508525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24744"/>
            <a:ext cx="8382000" cy="4971256"/>
          </a:xfrm>
        </p:spPr>
        <p:txBody>
          <a:bodyPr/>
          <a:lstStyle/>
          <a:p>
            <a:pPr algn="ctr"/>
            <a:r>
              <a:rPr lang="en-US" altLang="en-US" sz="4400" b="1" dirty="0">
                <a:ln w="0"/>
              </a:rPr>
              <a:t>Which one is us?</a:t>
            </a:r>
            <a:r>
              <a:rPr lang="en-US" altLang="en-US" sz="4400" dirty="0">
                <a:ln w="0"/>
                <a:effectLst>
                  <a:outerShdw blurRad="38100" dist="25400" dir="5400000" algn="ctr" rotWithShape="0">
                    <a:srgbClr val="6E747A">
                      <a:alpha val="43000"/>
                    </a:srgbClr>
                  </a:outerShdw>
                </a:effectLst>
              </a:rPr>
              <a:t/>
            </a:r>
            <a:br>
              <a:rPr lang="en-US" altLang="en-US" sz="4400" dirty="0">
                <a:ln w="0"/>
                <a:effectLst>
                  <a:outerShdw blurRad="38100" dist="25400" dir="5400000" algn="ctr" rotWithShape="0">
                    <a:srgbClr val="6E747A">
                      <a:alpha val="43000"/>
                    </a:srgbClr>
                  </a:outerShdw>
                </a:effectLst>
              </a:rPr>
            </a:br>
            <a:r>
              <a:rPr lang="en-US" altLang="en-US" sz="1200" dirty="0">
                <a:ln w="0"/>
                <a:solidFill>
                  <a:schemeClr val="accent1"/>
                </a:solidFill>
              </a:rPr>
              <a:t>(with thanks to NPC</a:t>
            </a:r>
            <a:r>
              <a:rPr lang="en-US" altLang="en-US" sz="1200" dirty="0" smtClean="0">
                <a:ln w="0"/>
                <a:solidFill>
                  <a:schemeClr val="accent1"/>
                </a:solidFill>
              </a:rPr>
              <a:t>) </a:t>
            </a: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8</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211" y="2204864"/>
            <a:ext cx="3381701" cy="3903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2651770"/>
            <a:ext cx="3248025"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3607259"/>
            <a:ext cx="9572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3448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52736"/>
            <a:ext cx="8382000" cy="5043264"/>
          </a:xfrm>
        </p:spPr>
        <p:txBody>
          <a:bodyPr>
            <a:normAutofit/>
          </a:bodyPr>
          <a:lstStyle/>
          <a:p>
            <a:pPr algn="ctr"/>
            <a:r>
              <a:rPr lang="en-GB" altLang="en-US" sz="4000" b="1" dirty="0"/>
              <a:t>Talk to your </a:t>
            </a:r>
            <a:r>
              <a:rPr lang="en-GB" altLang="en-US" sz="4000" b="1" dirty="0" smtClean="0"/>
              <a:t>neighbour </a:t>
            </a:r>
          </a:p>
          <a:p>
            <a:endParaRPr lang="en-GB" dirty="0"/>
          </a:p>
          <a:p>
            <a:pPr>
              <a:buFont typeface="Arial" panose="020B0604020202020204" pitchFamily="34" charset="0"/>
              <a:buChar char="•"/>
              <a:defRPr/>
            </a:pPr>
            <a:r>
              <a:rPr lang="en-GB" sz="2800" dirty="0"/>
              <a:t>What makes you more person-centred in your consultations?</a:t>
            </a:r>
          </a:p>
          <a:p>
            <a:pPr>
              <a:defRPr/>
            </a:pPr>
            <a:endParaRPr lang="en-GB" sz="2800" dirty="0"/>
          </a:p>
          <a:p>
            <a:pPr>
              <a:buFont typeface="Arial" panose="020B0604020202020204" pitchFamily="34" charset="0"/>
              <a:buChar char="•"/>
              <a:defRPr/>
            </a:pPr>
            <a:r>
              <a:rPr lang="en-GB" sz="2800" dirty="0"/>
              <a:t>What makes you less person-centred?</a:t>
            </a:r>
          </a:p>
          <a:p>
            <a:pPr>
              <a:defRPr/>
            </a:pPr>
            <a:endParaRPr lang="en-GB" sz="2800" dirty="0"/>
          </a:p>
          <a:p>
            <a:pPr marL="0" indent="0">
              <a:buFont typeface="Arial" pitchFamily="34" charset="0"/>
              <a:buNone/>
              <a:defRPr/>
            </a:pPr>
            <a:r>
              <a:rPr lang="en-GB" sz="2800" dirty="0" smtClean="0"/>
              <a:t>Note </a:t>
            </a:r>
            <a:r>
              <a:rPr lang="en-GB" sz="2800" dirty="0"/>
              <a:t>this can apply to health professional consultations and to patients</a:t>
            </a:r>
          </a:p>
          <a:p>
            <a:endParaRPr lang="en-GB" dirty="0"/>
          </a:p>
        </p:txBody>
      </p:sp>
      <p:sp>
        <p:nvSpPr>
          <p:cNvPr id="3" name="Date Placeholder 2"/>
          <p:cNvSpPr>
            <a:spLocks noGrp="1"/>
          </p:cNvSpPr>
          <p:nvPr>
            <p:ph type="dt" sz="half" idx="10"/>
          </p:nvPr>
        </p:nvSpPr>
        <p:spPr/>
        <p:txBody>
          <a:bodyPr/>
          <a:lstStyle/>
          <a:p>
            <a:pPr>
              <a:defRPr/>
            </a:pPr>
            <a:fld id="{F46B89DA-4813-41F5-A106-75D11E7A1D7D}" type="datetime1">
              <a:rPr lang="en-GB" smtClean="0"/>
              <a:pPr>
                <a:defRPr/>
              </a:pPr>
              <a:t>05/09/2019</a:t>
            </a:fld>
            <a:endParaRPr lang="en-US"/>
          </a:p>
        </p:txBody>
      </p:sp>
      <p:sp>
        <p:nvSpPr>
          <p:cNvPr id="4" name="Slide Number Placeholder 3"/>
          <p:cNvSpPr>
            <a:spLocks noGrp="1"/>
          </p:cNvSpPr>
          <p:nvPr>
            <p:ph type="sldNum" sz="quarter" idx="11"/>
          </p:nvPr>
        </p:nvSpPr>
        <p:spPr/>
        <p:txBody>
          <a:bodyPr/>
          <a:lstStyle/>
          <a:p>
            <a:pPr>
              <a:defRPr/>
            </a:pPr>
            <a:fld id="{56249338-BADA-405C-A82D-D9E2A055F089}" type="slidenum">
              <a:rPr lang="en-US" smtClean="0"/>
              <a:pPr>
                <a:defRPr/>
              </a:pPr>
              <a:t>9</a:t>
            </a:fld>
            <a:endParaRPr lang="en-US"/>
          </a:p>
        </p:txBody>
      </p:sp>
    </p:spTree>
    <p:extLst>
      <p:ext uri="{BB962C8B-B14F-4D97-AF65-F5344CB8AC3E}">
        <p14:creationId xmlns:p14="http://schemas.microsoft.com/office/powerpoint/2010/main" val="2311908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SPS-TemplatePowerpoint">
  <a:themeElements>
    <a:clrScheme name="SPS 1">
      <a:dk1>
        <a:srgbClr val="808080"/>
      </a:dk1>
      <a:lt1>
        <a:srgbClr val="000000"/>
      </a:lt1>
      <a:dk2>
        <a:srgbClr val="FFFFFF"/>
      </a:dk2>
      <a:lt2>
        <a:srgbClr val="000000"/>
      </a:lt2>
      <a:accent1>
        <a:srgbClr val="009E49"/>
      </a:accent1>
      <a:accent2>
        <a:srgbClr val="0072C6"/>
      </a:accent2>
      <a:accent3>
        <a:srgbClr val="5BBF21"/>
      </a:accent3>
      <a:accent4>
        <a:srgbClr val="626660"/>
      </a:accent4>
      <a:accent5>
        <a:srgbClr val="A3A69F"/>
      </a:accent5>
      <a:accent6>
        <a:srgbClr val="E28C05"/>
      </a:accent6>
      <a:hlink>
        <a:srgbClr val="009E49"/>
      </a:hlink>
      <a:folHlink>
        <a:srgbClr val="5BBF21"/>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808080"/>
        </a:dk1>
        <a:lt1>
          <a:srgbClr val="FFFFFF"/>
        </a:lt1>
        <a:dk2>
          <a:srgbClr val="0072C6"/>
        </a:dk2>
        <a:lt2>
          <a:srgbClr val="000000"/>
        </a:lt2>
        <a:accent1>
          <a:srgbClr val="0072C6"/>
        </a:accent1>
        <a:accent2>
          <a:srgbClr val="333399"/>
        </a:accent2>
        <a:accent3>
          <a:srgbClr val="AABCDF"/>
        </a:accent3>
        <a:accent4>
          <a:srgbClr val="DADADA"/>
        </a:accent4>
        <a:accent5>
          <a:srgbClr val="AABCDF"/>
        </a:accent5>
        <a:accent6>
          <a:srgbClr val="2D2D8A"/>
        </a:accent6>
        <a:hlink>
          <a:srgbClr val="5096C8"/>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SPS-TemplatePowerpoint</Template>
  <TotalTime>625</TotalTime>
  <Words>2063</Words>
  <Application>Microsoft Office PowerPoint</Application>
  <PresentationFormat>On-screen Show (4:3)</PresentationFormat>
  <Paragraphs>384</Paragraphs>
  <Slides>35</Slides>
  <Notes>1</Notes>
  <HiddenSlides>2</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SPS-TemplatePowerpoint</vt:lpstr>
      <vt:lpstr>A person-centred approach to consultations in a medicines information setting    Professor Nina Barnett Consultant Pharmacist, Care of older people London North West University Healthcare NHS Trust Medicines Use and Safety Division,  NHS Specialist Pharmacy Service Visiting Professor, Kingston University, London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LNWH NHS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John Minshull</dc:creator>
  <cp:lastModifiedBy>Thompson Clare - Office Manager</cp:lastModifiedBy>
  <cp:revision>48</cp:revision>
  <cp:lastPrinted>2006-02-09T16:57:42Z</cp:lastPrinted>
  <dcterms:created xsi:type="dcterms:W3CDTF">2018-11-22T12:08:11Z</dcterms:created>
  <dcterms:modified xsi:type="dcterms:W3CDTF">2019-09-05T10:42:53Z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efaac8e5-32c2-415f-93db-d109e9853e8e</vt:lpwstr>
  </property>
</Properties>
</file>